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ae01d978e504ce1" /><Relationship Type="http://schemas.openxmlformats.org/officeDocument/2006/relationships/extended-properties" Target="/docProps/app.xml" Id="R77722f6c62554f68" /><Relationship Type="http://schemas.openxmlformats.org/officeDocument/2006/relationships/officeDocument" Target="/ppt/presentation.xml" Id="R3dd8b88322f048d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0e28d6b5fcc1463b"/>
  </p:sldMasterIdLst>
  <p:notesMasterIdLst>
    <p:notesMasterId xmlns:r="http://schemas.openxmlformats.org/officeDocument/2006/relationships" r:id="R7175674c333d4af4"/>
  </p:notesMasterIdLst>
  <p:sldIdLst>
    <p:sldId xmlns:r="http://schemas.openxmlformats.org/officeDocument/2006/relationships" id="256" r:id="Rfe28bc7032394ba6"/>
    <p:sldId xmlns:r="http://schemas.openxmlformats.org/officeDocument/2006/relationships" id="257" r:id="Rd543d53b08bb41b4"/>
    <p:sldId xmlns:r="http://schemas.openxmlformats.org/officeDocument/2006/relationships" id="258" r:id="Rbed8733be7d44f97"/>
    <p:sldId xmlns:r="http://schemas.openxmlformats.org/officeDocument/2006/relationships" id="259" r:id="R49834e1a58f4437a"/>
    <p:sldId xmlns:r="http://schemas.openxmlformats.org/officeDocument/2006/relationships" id="260" r:id="R64797709e9214eb2"/>
    <p:sldId xmlns:r="http://schemas.openxmlformats.org/officeDocument/2006/relationships" id="261" r:id="R71f73102ebd24dd5"/>
    <p:sldId xmlns:r="http://schemas.openxmlformats.org/officeDocument/2006/relationships" id="262" r:id="Recb901e14b724286"/>
    <p:sldId xmlns:r="http://schemas.openxmlformats.org/officeDocument/2006/relationships" id="263" r:id="R567e85bfbd054120"/>
    <p:sldId xmlns:r="http://schemas.openxmlformats.org/officeDocument/2006/relationships" id="264" r:id="R4fa86e5b7d3e4006"/>
    <p:sldId xmlns:r="http://schemas.openxmlformats.org/officeDocument/2006/relationships" id="265" r:id="R7ea7829341a941f2"/>
    <p:sldId xmlns:r="http://schemas.openxmlformats.org/officeDocument/2006/relationships" id="266" r:id="Rcfb1304cc29e4c82"/>
    <p:sldId xmlns:r="http://schemas.openxmlformats.org/officeDocument/2006/relationships" id="267" r:id="R7650184086fa4e0b"/>
    <p:sldId xmlns:r="http://schemas.openxmlformats.org/officeDocument/2006/relationships" id="268" r:id="R2e28c868b5d04cb9"/>
    <p:sldId xmlns:r="http://schemas.openxmlformats.org/officeDocument/2006/relationships" id="269" r:id="R9a2d7162d45d4f7a"/>
    <p:sldId xmlns:r="http://schemas.openxmlformats.org/officeDocument/2006/relationships" id="270" r:id="R9c1abfc43c6b499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7c4991514074821" /><Relationship Type="http://schemas.openxmlformats.org/officeDocument/2006/relationships/slideMaster" Target="/ppt/slideMasters/slideMaster1.xml" Id="R0e28d6b5fcc1463b" /><Relationship Type="http://schemas.openxmlformats.org/officeDocument/2006/relationships/notesMaster" Target="/ppt/notesMasters/notesMaster1.xml" Id="R7175674c333d4af4" /><Relationship Type="http://schemas.openxmlformats.org/officeDocument/2006/relationships/presProps" Target="/ppt/presProps.xml" Id="Ra6211572525946c3" /><Relationship Type="http://schemas.openxmlformats.org/officeDocument/2006/relationships/tableStyles" Target="/ppt/tableStyles.xml" Id="R0a2a7299b7e34c40" /><Relationship Type="http://schemas.openxmlformats.org/officeDocument/2006/relationships/slide" Target="/ppt/slides/slide1.xml" Id="Rfe28bc7032394ba6" /><Relationship Type="http://schemas.openxmlformats.org/officeDocument/2006/relationships/slide" Target="/ppt/slides/slide2.xml" Id="Rd543d53b08bb41b4" /><Relationship Type="http://schemas.openxmlformats.org/officeDocument/2006/relationships/slide" Target="/ppt/slides/slide3.xml" Id="Rbed8733be7d44f97" /><Relationship Type="http://schemas.openxmlformats.org/officeDocument/2006/relationships/slide" Target="/ppt/slides/slide4.xml" Id="R49834e1a58f4437a" /><Relationship Type="http://schemas.openxmlformats.org/officeDocument/2006/relationships/slide" Target="/ppt/slides/slide5.xml" Id="R64797709e9214eb2" /><Relationship Type="http://schemas.openxmlformats.org/officeDocument/2006/relationships/slide" Target="/ppt/slides/slide6.xml" Id="R71f73102ebd24dd5" /><Relationship Type="http://schemas.openxmlformats.org/officeDocument/2006/relationships/slide" Target="/ppt/slides/slide7.xml" Id="Recb901e14b724286" /><Relationship Type="http://schemas.openxmlformats.org/officeDocument/2006/relationships/slide" Target="/ppt/slides/slide8.xml" Id="R567e85bfbd054120" /><Relationship Type="http://schemas.openxmlformats.org/officeDocument/2006/relationships/slide" Target="/ppt/slides/slide9.xml" Id="R4fa86e5b7d3e4006" /><Relationship Type="http://schemas.openxmlformats.org/officeDocument/2006/relationships/slide" Target="/ppt/slides/slide10.xml" Id="R7ea7829341a941f2" /><Relationship Type="http://schemas.openxmlformats.org/officeDocument/2006/relationships/slide" Target="/ppt/slides/slide11.xml" Id="Rcfb1304cc29e4c82" /><Relationship Type="http://schemas.openxmlformats.org/officeDocument/2006/relationships/slide" Target="/ppt/slides/slide12.xml" Id="R7650184086fa4e0b" /><Relationship Type="http://schemas.openxmlformats.org/officeDocument/2006/relationships/slide" Target="/ppt/slides/slide13.xml" Id="R2e28c868b5d04cb9" /><Relationship Type="http://schemas.openxmlformats.org/officeDocument/2006/relationships/slide" Target="/ppt/slides/slide14.xml" Id="R9a2d7162d45d4f7a" /><Relationship Type="http://schemas.openxmlformats.org/officeDocument/2006/relationships/slide" Target="/ppt/slides/slide15.xml" Id="R9c1abfc43c6b499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8ad3eabd190410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8ad1163eed4479e" /><Relationship Type="http://schemas.openxmlformats.org/officeDocument/2006/relationships/notesMaster" Target="/ppt/notesMasters/notesMaster1.xml" Id="R01dcd1941fd24c4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df3a615a9cae43a6" /><Relationship Type="http://schemas.openxmlformats.org/officeDocument/2006/relationships/notesMaster" Target="/ppt/notesMasters/notesMaster1.xml" Id="R063e6fc9ec63452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452bb80a7dfb4db1" /><Relationship Type="http://schemas.openxmlformats.org/officeDocument/2006/relationships/notesMaster" Target="/ppt/notesMasters/notesMaster1.xml" Id="R3928f24e1e044292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4ffc2740b8f04bd5" /><Relationship Type="http://schemas.openxmlformats.org/officeDocument/2006/relationships/notesMaster" Target="/ppt/notesMasters/notesMaster1.xml" Id="Rc0150d16fb7946f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d1f3a375581463f" /><Relationship Type="http://schemas.openxmlformats.org/officeDocument/2006/relationships/notesMaster" Target="/ppt/notesMasters/notesMaster1.xml" Id="Rc4d501d781594a0f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cea07577a2624915" /><Relationship Type="http://schemas.openxmlformats.org/officeDocument/2006/relationships/notesMaster" Target="/ppt/notesMasters/notesMaster1.xml" Id="R49117a8f7724494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c09c10c6d114e40" /><Relationship Type="http://schemas.openxmlformats.org/officeDocument/2006/relationships/notesMaster" Target="/ppt/notesMasters/notesMaster1.xml" Id="R493d5a96524e480f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2b805b4174144e6e" /><Relationship Type="http://schemas.openxmlformats.org/officeDocument/2006/relationships/notesMaster" Target="/ppt/notesMasters/notesMaster1.xml" Id="R41ad45e52ab1444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18dd7abac5a4c02" /><Relationship Type="http://schemas.openxmlformats.org/officeDocument/2006/relationships/notesMaster" Target="/ppt/notesMasters/notesMaster1.xml" Id="R134b05e06be6415f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788519793d14294" /><Relationship Type="http://schemas.openxmlformats.org/officeDocument/2006/relationships/notesMaster" Target="/ppt/notesMasters/notesMaster1.xml" Id="R971084a0ae0a4c7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aaad1dc267a43cd" /><Relationship Type="http://schemas.openxmlformats.org/officeDocument/2006/relationships/notesMaster" Target="/ppt/notesMasters/notesMaster1.xml" Id="R127580f9d0eb46bb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815ee8433894f82" /><Relationship Type="http://schemas.openxmlformats.org/officeDocument/2006/relationships/notesMaster" Target="/ppt/notesMasters/notesMaster1.xml" Id="R0ac1dd4861a44e7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9088ac66e834319" /><Relationship Type="http://schemas.openxmlformats.org/officeDocument/2006/relationships/notesMaster" Target="/ppt/notesMasters/notesMaster1.xml" Id="R908c3ce6c8e64e1b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f5f8c232d47544f4" /><Relationship Type="http://schemas.openxmlformats.org/officeDocument/2006/relationships/notesMaster" Target="/ppt/notesMasters/notesMaster1.xml" Id="Rd2439c2fb3c44fc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8a2b2c1b82a417d" /><Relationship Type="http://schemas.openxmlformats.org/officeDocument/2006/relationships/notesMaster" Target="/ppt/notesMasters/notesMaster1.xml" Id="R71fa4221523a48e2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บทพูดเปิดคลาส</a:t>
            </a:r>
          </a:p>
          <a:p xmlns:a="http://schemas.openxmlformats.org/drawingml/2006/main">
            <a:r>
              <a:t>วันนี้เราจะเรียนสูตรคิดคะแนนและรางวัลแบบ แจกยังไง ก็กำไร โดยใช้ร้าน Café ตัวอย่างที่บิลเฉลี่ย 100 บาทตลอดคลาสครับ เป้าหมายคือให้ลูกค้าเข้าใจสิทธิ ร้านคิดต้นทุนครบ และมีเหตุผลว่าบิลที่เกิดเพิ่มช่วยจ่ายค่าโปรแกรมได้อย่างไร</a:t>
            </a:r>
          </a:p>
          <a:p xmlns:a="http://schemas.openxmlformats.org/drawingml/2006/main">
            <a:r>
              <a:t>เราใช้เว็บ https://pointsystem-winthegame.web.app เดินตาม 5 เมนู ได้แก่ ตั้งงบ ตั้งแต้ม ตั้งรางวัล ตั้งระดับ และเทียบความคุ้ม ระหว่างเมนู 03 กับ 04 มี Prompt Framework คิดระบบสมาชิกด้วย AI ช่วยเสนอเกณฑ์และสิทธิของสมาชิก</a:t>
            </a:r>
          </a:p>
          <a:p xmlns:a="http://schemas.openxmlformats.org/drawingml/2006/main">
            <a:r>
              <a:t>ร้านตัวอย่างมีอัตรากำไรส่วนเกินก่อน CRM 50% ความถี่เดิม 24 และเป้าหมาย 30 ครั้งต่อปี เพดาน CRM 3% ทุกตัวเลขเป็นสมมติฐานประกอบการสอน ต้องพิสูจน์กับผลของร้านจริงก่อนขยายโปรแกรม</a:t>
            </a:r>
          </a:p>
          <a:p xmlns:a="http://schemas.openxmlformats.org/drawingml/2006/main">
            <a:r>
              <a:t>คำว่ากำไรในชื่อบทเรียนเป็นเป้าหมายการออกแบบครับ เงินที่แสดงในกรณีตัวอย่างคือเงินส่วนเกินจากยอดซื้อที่เพิ่มหลังหัก CRM ยังอยู่ก่อนต้นทุนคงที่อื่นและภาษี ไม่ใช่กำไรสุทธิหรือการรับรองว่าผลจะเกิดจริง</a:t>
            </a:r>
          </a:p>
          <a:p xmlns:a="http://schemas.openxmlformats.org/drawingml/2006/main">
            <a:r>
              <a:t>การสาธิต: เลือก Cafe &amp; Beverage แล้วตรวจ AOV 100 บาท หากมีค่าที่แก้ไว้ให้เลือก Preset Café เพื่อเริ่มตัวอย่างชุดเดียวกัน</a:t>
            </a:r>
          </a:p>
          <a:p xmlns:a="http://schemas.openxmlformats.org/drawingml/2006/main">
            <a:r>
              <a:t>เวลาแนะนำ: 1 นาที</a:t>
            </a:r>
          </a:p>
          <a:p xmlns:a="http://schemas.openxmlformats.org/drawingml/2006/main">
            <a:r>
              <a:t>ภาพปกเป็นภาพแนวคิดที่สร้างด้วย Imagegen ไม่ใช่ภาพเหตุการณ์จริง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ข้อมูลตัวเลข: ร้าน Café ตัวอย่าง AOV 100 บาท ใน MyCustomer CRM ใช้รอบวิเคราะห์ 12 เดือน สมมติฐานประกอบการสอน ไม่ใช่ค่าเฉลี่ยอุตสาหกรรมหรือการรับรองผลกำไร</a:t>
            </a:r>
          </a:p>
          <a:p xmlns:a="http://schemas.openxmlformats.org/drawingml/2006/main">
            <a:r>
              <a:t>เว็บไซต์ประกอบการสอน: https://pointsystem-winthegame.web.app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บทพูด</a:t>
            </a:r>
          </a:p>
          <a:p xmlns:a="http://schemas.openxmlformats.org/drawingml/2006/main">
            <a:r>
              <a:t>วันนี้เราเดินทีละเมนูครับ เริ่มจากตั้งงบเพื่อรู้เพดานที่ร้านรับได้ แล้วตั้งอัตราแต้ม เลือกรางวัลที่ลูกค้าเห็นคุณค่า และคำนวณต้นทุนส่งมอบ</a:t>
            </a:r>
          </a:p>
          <a:p xmlns:a="http://schemas.openxmlformats.org/drawingml/2006/main">
            <a:r>
              <a:t>เมื่อข้อมูล 01 ถึง 03 พร้อม ให้เปิดหน้า Prompt Framework คิดระบบสมาชิกด้วย AI แล้วคัดลอกข้อมูลไปขอแนวทาง Member, Plus และ VIP เราเลือกข้อเสนอที่เหมาะกับร้านกลับมาตั้งในเมนู 04</a:t>
            </a:r>
          </a:p>
          <a:p xmlns:a="http://schemas.openxmlformats.org/drawingml/2006/main">
            <a:r>
              <a:t>ในเมนู 04 เรากำหนดเกณฑ์ระดับและสิทธิ คิดต้นทุนต่อคนต่อปี แล้วกรอกจำนวนสมาชิกและต้นทุนระบบต่อจากการแบ่งระดับ จากนั้นเมนู 05 จะเทียบค่าปัจจุบันกับกรณี VIP 40% และกรณีสมาชิกโต 10 เท่า</a:t>
            </a:r>
          </a:p>
          <a:p xmlns:a="http://schemas.openxmlformats.org/drawingml/2006/main">
            <a:r>
              <a:t>หลักการเรียนคือเข้าใจว่าค่าแต่ละตัวทำให้ลูกค้าต้องซื้อกี่ครั้ง และทำให้ร้านจ่ายเพิ่มกี่บาท จากนั้นลองเปลี่ยนเพียงหนึ่งค่าเพื่ออธิบายผลได้</a:t>
            </a:r>
          </a:p>
          <a:p xmlns:a="http://schemas.openxmlformats.org/drawingml/2006/main">
            <a:r>
              <a:t>การสาธิต: ชี้เมนูทั้ง 5 บนเว็บพร้อมหน้าคิดระบบสมาชิกด้วย AI</a:t>
            </a:r>
          </a:p>
          <a:p xmlns:a="http://schemas.openxmlformats.org/drawingml/2006/main">
            <a:r>
              <a:t>เวลาแนะนำ: 1 นาที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ข้อมูลตัวเลข: ร้าน Café ตัวอย่าง AOV 100 บาท ใน MyCustomer CRM ใช้รอบวิเคราะห์ 12 เดือน สมมติฐานประกอบการสอน ไม่ใช่ค่าเฉลี่ยอุตสาหกรรมหรือการรับรองผลกำไร</a:t>
            </a:r>
          </a:p>
          <a:p xmlns:a="http://schemas.openxmlformats.org/drawingml/2006/main">
            <a:r>
              <a:t>เว็บไซต์ประกอบการสอน: https://pointsystem-winthegame.web.app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บทพูด</a:t>
            </a:r>
          </a:p>
          <a:p xmlns:a="http://schemas.openxmlformats.org/drawingml/2006/main">
            <a:r>
              <a:t>เราอยากให้ระบบแต้มทำให้ลูกค้ากลับร้านเพิ่มครับ ร้าน Café ตัวอย่างซื้อเดิม 24 ครั้งต่อปี เราตั้งเป้าหมาย 30 ครั้ง หรือซื้อเพิ่มคนละ 6 ครั้งต่อปี</a:t>
            </a:r>
          </a:p>
          <a:p xmlns:a="http://schemas.openxmlformats.org/drawingml/2006/main">
            <a:r>
              <a:t>เหตุผลให้กลับมาควรชัด เช่น ลูกค้าเห็นว่าตนอยู่ห่างจากเครื่องดื่มฟรีอีกกี่แต้ม หรือมีสิทธิอัปไซซ์ตามรอบที่อยากกลับมาใช้ รางวัลที่ร้านส่งมอบได้และลูกค้าอยากใช้จึงช่วยเชื่อมการซื้อครั้งต่อไป</a:t>
            </a:r>
          </a:p>
          <a:p xmlns:a="http://schemas.openxmlformats.org/drawingml/2006/main">
            <a:r>
              <a:t>แต่การเพิ่มความถี่ในเว็บเป็นเป้าหมายของเรา การมีแต้มไม่ได้ทำให้การซื้อเพิ่มเกิดขึ้นเอง เมื่อลองจริงให้เทียบบิลในช่วงเวลาที่เหมาะสมกับฐานเดิมหรือกลุ่มเทียบที่ใกล้เคียง และบันทึกผลจากโปรโมชันอื่นหรือฤดูกาลด้วย</a:t>
            </a:r>
          </a:p>
          <a:p xmlns:a="http://schemas.openxmlformats.org/drawingml/2006/main">
            <a:r>
              <a:t>คำถามให้ผู้เรียน: ลูกค้าร้านของคุณจะซื้อเพิ่ม 6 ครั้งต่อปีเพราะเหตุผลใด และคุณจะเก็บข้อมูลอย่างไร</a:t>
            </a:r>
          </a:p>
          <a:p xmlns:a="http://schemas.openxmlformats.org/drawingml/2006/main">
            <a:r>
              <a:t>การสาธิต: ชี้ช่องพฤติกรรมเป้าหมายและความถี่ในเมนู 01</a:t>
            </a:r>
          </a:p>
          <a:p xmlns:a="http://schemas.openxmlformats.org/drawingml/2006/main">
            <a:r>
              <a:t>เวลาแนะนำ: 2 นาที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ข้อมูลตัวเลข: ร้าน Café ตัวอย่าง AOV 100 บาท ใน MyCustomer CRM ใช้รอบวิเคราะห์ 12 เดือน สมมติฐานประกอบการสอน ไม่ใช่ค่าเฉลี่ยอุตสาหกรรมหรือการรับรองผลกำไร</a:t>
            </a:r>
          </a:p>
          <a:p xmlns:a="http://schemas.openxmlformats.org/drawingml/2006/main">
            <a:r>
              <a:t>เว็บไซต์ประกอบการสอน: https://pointsystem-winthegame.web.app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บทพูด</a:t>
            </a:r>
          </a:p>
          <a:p xmlns:a="http://schemas.openxmlformats.org/drawingml/2006/main">
            <a:r>
              <a:t>ร้าน Café ตัวอย่างมีบิลเฉลี่ย 100 บาทครับ หลังต้นทุนผันแปรเหลือ 50% หรือ 50 บาทต่อบิล เราตั้งเพดาน CRM 3% ของยอดขาย จึงมีงบสูงสุด 3 บาทต่อบิล</a:t>
            </a:r>
          </a:p>
          <a:p xmlns:a="http://schemas.openxmlformats.org/drawingml/2006/main">
            <a:r>
              <a:t>งบ 3 บาทต้องรวมต้นทุนแต้ม สิทธิระดับสมาชิก ระบบและทีม หากเราใช้หมดกับของรางวัล ก็จะไม่มีพื้นที่สำหรับค่าใช้จ่ายอีกสองส่วน จึงควรเติมต้นทุนทีละเมนูแล้วดูผลรวม</a:t>
            </a:r>
          </a:p>
          <a:p xmlns:a="http://schemas.openxmlformats.org/drawingml/2006/main">
            <a:r>
              <a:t>กำไรส่วนเกิน 50 บาทอยู่หลังวัตถุดิบ บรรจุภัณฑ์ ค่าชำระเงิน และต้นทุนผันแปรที่เกี่ยวข้อง แต่ยังอยู่ก่อน CRM ต้นทุนคงที่อื่นและภาษี ร้านจริงต้องใส่ต้นทุนของตนเอง</a:t>
            </a:r>
          </a:p>
          <a:p xmlns:a="http://schemas.openxmlformats.org/drawingml/2006/main">
            <a:r>
              <a:t>คำถาม: จากทุก 100 บาทที่ขาย ร้านของคุณเหลือเท่าไร และพร้อมใช้กับ CRM เท่าไร</a:t>
            </a:r>
          </a:p>
          <a:p xmlns:a="http://schemas.openxmlformats.org/drawingml/2006/main">
            <a:r>
              <a:t>การสาธิต: เปิดเมนู 01 ชี้ AOV 100 บาท กำไร 50% และงบ 3% ดูผล 3 บาทต่อบิล</a:t>
            </a:r>
          </a:p>
          <a:p xmlns:a="http://schemas.openxmlformats.org/drawingml/2006/main">
            <a:r>
              <a:t>เวลาแนะนำ: 2 นาที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ข้อมูลตัวเลข: ร้าน Café ตัวอย่าง AOV 100 บาท ใน MyCustomer CRM ใช้รอบวิเคราะห์ 12 เดือน สมมติฐานประกอบการสอน ไม่ใช่ค่าเฉลี่ยอุตสาหกรรมหรือการรับรองผลกำไร</a:t>
            </a:r>
          </a:p>
          <a:p xmlns:a="http://schemas.openxmlformats.org/drawingml/2006/main">
            <a:r>
              <a:t>เว็บไซต์ประกอบการสอน: https://pointsystem-winthegame.web.app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บทพูดพร้อมสาธิต</a:t>
            </a:r>
          </a:p>
          <a:p xmlns:a="http://schemas.openxmlformats.org/drawingml/2006/main">
            <a:r>
              <a:t>ในเมนู 01 เลือก Café แล้วตรวจชื่อร้านตัวอย่างและยอดซื้อเฉลี่ย 100 บาท กำไรส่วนเกิน 50% ความถี่เดิม 24 เป้าหมาย 30 ครั้งต่อปี และเพดานงบ 3% ครับ</a:t>
            </a:r>
          </a:p>
          <a:p xmlns:a="http://schemas.openxmlformats.org/drawingml/2006/main">
            <a:r>
              <a:t>ต่อสมาชิกหนึ่งคน เป้าหมายซื้อเพิ่ม 6 บิล บิลละ 100 บาท คือยอดซื้อเพิ่ม 600 บาท คูณกำไรส่วนเกิน 50% ได้ 300 บาทต่อคนต่อปี ก่อนหักค่า CRM</a:t>
            </a:r>
          </a:p>
          <a:p xmlns:a="http://schemas.openxmlformats.org/drawingml/2006/main">
            <a:r>
              <a:t>เราจะกรอกจำนวนสมาชิกทั้งหมดในเมนู 04 ต่อจากแบ่งระดับ เพื่อรวมจำนวนคนกับสิทธิในจุดเดียวกัน เมื่อใช้สมาชิก 1,000 คน เป้าหมายยอดซื้อรวมจะเป็น 3,000,000 บาทต่อปี งบ 3% คือ 90,000 บาท และกำไรส่วนเกินจากยอดซื้อที่เพิ่มก่อน CRM คือ 300,000 บาท</a:t>
            </a:r>
          </a:p>
          <a:p xmlns:a="http://schemas.openxmlformats.org/drawingml/2006/main">
            <a:r>
              <a:t>ตัวเลขในช่องความถี่เป็นการคาดการณ์ที่ต้องตรวจผลจริง หากฐานธุรกิจต่างจากตัวอย่างให้เปลี่ยนตามข้อมูลร้าน แล้วคำนวณทั้งชุดใหม่</a:t>
            </a:r>
          </a:p>
          <a:p xmlns:a="http://schemas.openxmlformats.org/drawingml/2006/main">
            <a:r>
              <a:t>การสาธิต: ชี้ช่องในตารางและช่องพฤติกรรมเป้าหมาย</a:t>
            </a:r>
          </a:p>
          <a:p xmlns:a="http://schemas.openxmlformats.org/drawingml/2006/main">
            <a:r>
              <a:t>เวลาแนะนำ: 2 นาที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ข้อมูลตัวเลข: ร้าน Café ตัวอย่าง AOV 100 บาท ใน MyCustomer CRM ใช้รอบวิเคราะห์ 12 เดือน สมมติฐานประกอบการสอน ไม่ใช่ค่าเฉลี่ยอุตสาหกรรมหรือการรับรองผลกำไร</a:t>
            </a:r>
          </a:p>
          <a:p xmlns:a="http://schemas.openxmlformats.org/drawingml/2006/main">
            <a:r>
              <a:t>เว็บไซต์ประกอบการสอน: https://pointsystem-winthegame.web.app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บทพูด</a:t>
            </a:r>
          </a:p>
          <a:p xmlns:a="http://schemas.openxmlformats.org/drawingml/2006/main">
            <a:r>
              <a:t>ร้าน Café ซื้อทุก 10 บาทได้ 1 แต้มครับ บิลเฉลี่ย 100 บาทจึงได้ 10 แต้ม และปัดลงเป็นจำนวนเต็มในแต่ละบิล ส่วนเกณฑ์รางวัลเป็นอีกค่าหนึ่ง เราเลือก 100 แต้มแลกเครื่องดื่มฟรี 1 แก้ว ต้นทุนส่งมอบ 30 บาท</a:t>
            </a:r>
          </a:p>
          <a:p xmlns:a="http://schemas.openxmlformats.org/drawingml/2006/main">
            <a:r>
              <a:t>ต้นทุนต่อแต้มที่ใช้แลกคือ 30 บาทหาร 100 แต้ม ได้ 0.30 บาท ถ้าคาดว่าลูกค้าใช้แต้ม 70% ต้นทุนเฉลี่ยต่อบิลคือ 10 คูณ 70% คูณ 0.30 เท่ากับ 2.10 บาท</a:t>
            </a:r>
          </a:p>
          <a:p xmlns:a="http://schemas.openxmlformats.org/drawingml/2006/main">
            <a:r>
              <a:t>เพดาน CRM 3 บาทต่อบิลเหลือพื้นที่อีก 0.90 บาทสำหรับสิทธิระดับสมาชิกกับระบบ ต้นทุนแต้มซื้อปกติคิดเป็น 2.1% ของยอดขายเป้าหมาย</a:t>
            </a:r>
          </a:p>
          <a:p xmlns:a="http://schemas.openxmlformats.org/drawingml/2006/main">
            <a:r>
              <a:t>สัดส่วนใช้แต้ม 70% เป็นสมมติฐานประกอบการสอน เมื่อเริ่มใช้จริงต้องวัดการใช้สิทธิ และทบทวนต้นทุนส่งมอบเมื่อราคาวัตถุดิบเปลี่ยน ยอดบิลจริงต่างกันทำให้แต้มที่ปัดลงต่างกันด้วย</a:t>
            </a:r>
          </a:p>
          <a:p xmlns:a="http://schemas.openxmlformats.org/drawingml/2006/main">
            <a:r>
              <a:t>การสาธิต: เปิดเมนู 02 ชี้ 10 บาทต่อแต้มและสัดส่วนใช้จริง 70%</a:t>
            </a:r>
          </a:p>
          <a:p xmlns:a="http://schemas.openxmlformats.org/drawingml/2006/main">
            <a:r>
              <a:t>เวลาแนะนำ: 3 นาที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ข้อมูลตัวเลข: ร้าน Café ตัวอย่าง AOV 100 บาท ใน MyCustomer CRM ใช้รอบวิเคราะห์ 12 เดือน สมมติฐานประกอบการสอน ไม่ใช่ค่าเฉลี่ยอุตสาหกรรมหรือการรับรองผลกำไร</a:t>
            </a:r>
          </a:p>
          <a:p xmlns:a="http://schemas.openxmlformats.org/drawingml/2006/main">
            <a:r>
              <a:t>เว็บไซต์ประกอบการสอน: https://pointsystem-winthegame.web.app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บทพูดพร้อมแบบฝึก</a:t>
            </a:r>
          </a:p>
          <a:p xmlns:a="http://schemas.openxmlformats.org/drawingml/2006/main">
            <a:r>
              <a:t>ลองเปลี่ยนจาก 10 บาทต่อแต้มเป็น 20 บาทต่อแต้มครับ บิล 100 บาทจะได้ 5 แต้มแทน 10 แต้ม เกณฑ์แลกคงที่ 100 แต้ม ลูกค้าจึงต้องซื้อ 20 บิลแทน 10 บิล</a:t>
            </a:r>
          </a:p>
          <a:p xmlns:a="http://schemas.openxmlformats.org/drawingml/2006/main">
            <a:r>
              <a:t>เมื่อมีสมาชิก 1,000 คน ซื้อ 30 ครั้งต่อปี คาดใช้แต้ม 70% และต้นทุนรางวัล 30 บาท ต้นทุนแต้มค่าปัจจุบันคือ 1,000 คูณ 30 คูณ 10 คูณ 70% คูณ 0.30 ได้ 63,000 บาท เมื่อให้ 5 แต้มต่อบิลจึงลดเป็น 31,500 บาท</a:t>
            </a:r>
          </a:p>
          <a:p xmlns:a="http://schemas.openxmlformats.org/drawingml/2006/main">
            <a:r>
              <a:t>ต้นทุนลดลงแต่รางวัลอยู่ไกลขึ้น ถ้าซื้อ 30 ครั้งต่อปีสม่ำเสมอ รางวัลแรกจะเปลี่ยนจากประมาณ 4 เดือนเป็น 8 เดือน ต้องดูว่าลูกค้ายังอยากสะสมและกลับร้านเพิ่มหรือไม่</a:t>
            </a:r>
          </a:p>
          <a:p xmlns:a="http://schemas.openxmlformats.org/drawingml/2006/main">
            <a:r>
              <a:t>การสาธิต: เปลี่ยนบาทต่อแต้มเป็น 20 ตรวจเกณฑ์ 100 แต้มและจำนวนบิลในเมนู 03 แล้วคืน 10 บาทต่อแต้มเพื่อใช้ค่าปัจจุบันชุดเดียวกันในบทถัดไป</a:t>
            </a:r>
          </a:p>
          <a:p xmlns:a="http://schemas.openxmlformats.org/drawingml/2006/main">
            <a:r>
              <a:t>คำถาม: ลูกค้ายังรู้สึกว่ารางวัลเอื้อมถึงเมื่อรอ 8 เดือนหรือไม่</a:t>
            </a:r>
          </a:p>
          <a:p xmlns:a="http://schemas.openxmlformats.org/drawingml/2006/main">
            <a:r>
              <a:t>เวลาแนะนำ: 3 นาที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ข้อมูลตัวเลข: ร้าน Café ตัวอย่าง AOV 100 บาท ใน MyCustomer CRM ใช้รอบวิเคราะห์ 12 เดือน สมมติฐานประกอบการสอน ไม่ใช่ค่าเฉลี่ยอุตสาหกรรมหรือการรับรองผลกำไร</a:t>
            </a:r>
          </a:p>
          <a:p xmlns:a="http://schemas.openxmlformats.org/drawingml/2006/main">
            <a:r>
              <a:t>เว็บไซต์ประกอบการสอน: https://pointsystem-winthegame.web.app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บทพูดพร้อมสาธิต</a:t>
            </a:r>
          </a:p>
          <a:p xmlns:a="http://schemas.openxmlformats.org/drawingml/2006/main">
            <a:r>
              <a:t>รางวัลร้าน Café ตัวอย่างคือเครื่องดื่มฟรี 1 แก้ว มูลค่า 100 บาท และต้นทุนส่งมอบ 30 บาทครับ ให้กรอกแยกกันในเมนู 03 เพราะลูกค้าเห็นราคาขาย แต่ร้านต้องใช้ต้นทุนจริงคำนวณค่าโปรแกรม</a:t>
            </a:r>
          </a:p>
          <a:p xmlns:a="http://schemas.openxmlformats.org/drawingml/2006/main">
            <a:r>
              <a:t>เกณฑ์คือ 100 แต้ม บิลเฉลี่ยได้ 10 แต้ม จึงซื้อประมาณ 10 ครั้งหรือยอดซื้อสะสม 1,000 บาทถึงรางวัล ถ้าซื้อ 30 ครั้งต่อปีสม่ำเสมอจะใช้เวลาประมาณ 4 เดือน</a:t>
            </a:r>
          </a:p>
          <a:p xmlns:a="http://schemas.openxmlformats.org/drawingml/2006/main">
            <a:r>
              <a:t>ต้นทุน 30 บาทต้องรวมวัตถุดิบ แพ็กเกจ และงานที่เพิ่มเพราะส่งมอบรางวัล ตรวจว่าเมนูที่ร่วมรายการและคิวร้านรองรับได้ เขียนวิธีรับรางวัลให้พนักงานกับลูกค้าเข้าใจตรงกัน</a:t>
            </a:r>
          </a:p>
          <a:p xmlns:a="http://schemas.openxmlformats.org/drawingml/2006/main">
            <a:r>
              <a:t>มูลค่ารางวัล 100 บาทเท่ากับ 10% ของยอดซื้อ 1,000 บาทที่พาลูกค้าถึงรางวัล ส่วนต้นทุนแต้มคาดหมายคือ 2.1% ของยอดขาย ทั้งสองค่ามีความหมายต่างกัน</a:t>
            </a:r>
          </a:p>
          <a:p xmlns:a="http://schemas.openxmlformats.org/drawingml/2006/main">
            <a:r>
              <a:t>การสาธิต: กรอกชื่อรางวัล มูลค่า 100 ต้นทุน 30 และเกณฑ์ 100 แต้ม ชี้ข้อความระบุช่องที่นำไปกรอกใน LINE OA Plus</a:t>
            </a:r>
          </a:p>
          <a:p xmlns:a="http://schemas.openxmlformats.org/drawingml/2006/main">
            <a:r>
              <a:t>เวลาแนะนำ: 3 นาที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ข้อมูลตัวเลข: ร้าน Café ตัวอย่าง AOV 100 บาท ใน MyCustomer CRM ใช้รอบวิเคราะห์ 12 เดือน สมมติฐานประกอบการสอน ไม่ใช่ค่าเฉลี่ยอุตสาหกรรมหรือการรับรองผลกำไร</a:t>
            </a:r>
          </a:p>
          <a:p xmlns:a="http://schemas.openxmlformats.org/drawingml/2006/main">
            <a:r>
              <a:t>เว็บไซต์ประกอบการสอน: https://pointsystem-winthegame.web.app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บทพูดพร้อมสาธิต</a:t>
            </a:r>
          </a:p>
          <a:p xmlns:a="http://schemas.openxmlformats.org/drawingml/2006/main">
            <a:r>
              <a:t>เมื่อข้อมูล 01 ถึง 03 ครบ เปิดหน้า Prompt Framework คิดระบบสมาชิกด้วย AI ครับ ข้อมูลที่จะใช้มีประเภทธุรกิจ Café, AOV 100 บาท, กำไรส่วนเกิน 50%, งบ 3%, ความถี่เดิม 24 และเป้าหมาย 30 ครั้งต่อปี รวมอัตราแต้ม 10 บาทต่อแต้ม คาดใช้ 70% รางวัลเครื่องดื่มฟรี 1 แก้ว ใช้ 100 แต้ม มูลค่า 100 และต้นทุน 30 บาท</a:t>
            </a:r>
          </a:p>
          <a:p xmlns:a="http://schemas.openxmlformats.org/drawingml/2006/main">
            <a:r>
              <a:t>คัดลอก Prompt แล้วนำไปปรึกษา AI เพื่อขอแนวทางระบบ Member, Plus และ VIP โดยขอเกณฑ์ที่ลูกค้าเข้าใจ สิทธิที่เหมาะกับคาเฟ่ และเหตุผลด้านต้นทุน ไม่ต้องให้สร้างแผนทั้งธุรกิจ</a:t>
            </a:r>
          </a:p>
          <a:p xmlns:a="http://schemas.openxmlformats.org/drawingml/2006/main">
            <a:r>
              <a:t>ตัวอย่างที่นำไปเลือกใช้ได้คือ Member สะสมแต้มและดูประวัติซื้อ Plus อัปไซซ์หรือคูปองตามรอบ VIP ชิมเมนูใหม่และสิทธิตามเงื่อนไข ร้านต้องตรวจต้นทุนจริงของทุกสิทธิก่อนนำไปตั้งในเมนู 04</a:t>
            </a:r>
          </a:p>
          <a:p xmlns:a="http://schemas.openxmlformats.org/drawingml/2006/main">
            <a:r>
              <a:t>ถ้า AI ให้ส่วนลดมากหรือกำหนดเกณฑ์ไกลเกินไป ให้ขอปรับสิทธิหรือเกณฑ์พร้อมอธิบายต้นทุนที่ร้านรับได้ ตัวเลขจาก AI เป็นข้อเสนอให้ตรวจ ไม่ใช่ข้อมูลร้านที่พิสูจน์แล้ว</a:t>
            </a:r>
          </a:p>
          <a:p xmlns:a="http://schemas.openxmlformats.org/drawingml/2006/main">
            <a:r>
              <a:t>การสาธิต: กดคัดลอก Prompt ทั้งหมด แล้วชี้ว่าข้อมูลมาจากเมนู 01 ถึง 03</a:t>
            </a:r>
          </a:p>
          <a:p xmlns:a="http://schemas.openxmlformats.org/drawingml/2006/main">
            <a:r>
              <a:t>เวลาแนะนำ: 3 นาที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ข้อมูลตัวเลข: ร้าน Café ตัวอย่าง AOV 100 บาท ใน MyCustomer CRM ใช้รอบวิเคราะห์ 12 เดือน สมมติฐานประกอบการสอน ไม่ใช่ค่าเฉลี่ยอุตสาหกรรมหรือการรับรองผลกำไร</a:t>
            </a:r>
          </a:p>
          <a:p xmlns:a="http://schemas.openxmlformats.org/drawingml/2006/main">
            <a:r>
              <a:t>เว็บไซต์ประกอบการสอน: https://pointsystem-winthegame.web.app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บทพูด</a:t>
            </a:r>
          </a:p>
          <a:p xmlns:a="http://schemas.openxmlformats.org/drawingml/2006/main">
            <a:r>
              <a:t>เราแบ่งสมาชิก 3 ระดับตามยอดซื้อในรอบ 12 เดือนครับ Member สมัครฟรี Plus เริ่มยอดซื้อสะสม 3,000 บาท และ VIP เริ่ม 6,000 บาท ที่บิลเฉลี่ย 100 บาทเท่ากับซื้อประมาณ 30 และ 60 บิลต่อปี</a:t>
            </a:r>
          </a:p>
          <a:p xmlns:a="http://schemas.openxmlformats.org/drawingml/2006/main">
            <a:r>
              <a:t>เมื่ออัตราซื้อทุก 10 บาทได้ 1 แต้ม เกณฑ์สำหรับนำไปกรอกเป็นแต้มสะสมใน OA Plus คือ Plus 300 แต้ม และ VIP 600 แต้ม ให้ตรวจชื่อช่อง หน่วย และรอบการคิดระดับในระบบจริงก่อนบันทึก</a:t>
            </a:r>
          </a:p>
          <a:p xmlns:a="http://schemas.openxmlformats.org/drawingml/2006/main">
            <a:r>
              <a:t>อย่าสับสนเกณฑ์ระดับกับเกณฑ์รางวัล เครื่องดื่มฟรีใช้ 100 แต้มแลก ส่วน 300 หรือ 600 แต้มเป็นเกณฑ์แต้มสะสมที่ใช้แบ่งระดับตามกติกาของระบบ</a:t>
            </a:r>
          </a:p>
          <a:p xmlns:a="http://schemas.openxmlformats.org/drawingml/2006/main">
            <a:r>
              <a:t>สิทธิ Plus อาจเป็นอัปไซซ์ตามเงื่อนไข ส่วน VIP อาจได้ชิมเมนูใหม่ตามรอบ สิทธิทุกข้อควรมีรอบ จำนวนครั้ง และต้นทุนชัดเจน ใช้เกณฑ์ระดับที่สัมพันธ์กับพฤติกรรมซื้อจริงของร้าน</a:t>
            </a:r>
          </a:p>
          <a:p xmlns:a="http://schemas.openxmlformats.org/drawingml/2006/main">
            <a:r>
              <a:t>การสาธิต: เปิดเมนู 04 ชี้เกณฑ์ Plus 3,000 บาท VIP 6,000 บาท แล้วดูช่องกรอบฟ้าที่แปลงเป็น 300 และ 600 แต้ม</a:t>
            </a:r>
          </a:p>
          <a:p xmlns:a="http://schemas.openxmlformats.org/drawingml/2006/main">
            <a:r>
              <a:t>เวลาแนะนำ: 3 นาที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ข้อมูลตัวเลข: ร้าน Café ตัวอย่าง AOV 100 บาท ใน MyCustomer CRM ใช้รอบวิเคราะห์ 12 เดือน สมมติฐานประกอบการสอน ไม่ใช่ค่าเฉลี่ยอุตสาหกรรมหรือการรับรองผลกำไร</a:t>
            </a:r>
          </a:p>
          <a:p xmlns:a="http://schemas.openxmlformats.org/drawingml/2006/main">
            <a:r>
              <a:t>เว็บไซต์ประกอบการสอน: https://pointsystem-winthegame.web.app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บทพูดพร้อมสาธิต</a:t>
            </a:r>
          </a:p>
          <a:p xmlns:a="http://schemas.openxmlformats.org/drawingml/2006/main">
            <a:r>
              <a:t>ต้นทุนต่อคนต่อปีเริ่มจากนำต้นทุนส่งมอบของแต่ละสิทธิคูณจำนวนครั้งที่ให้ในหนึ่งปี แล้วบวกกันครับ ตัวอย่าง Plus ให้สิทธิราคา 10 บาท 3 ครั้ง และอีกสิทธิราคา 20 บาท 1 ครั้ง รวม 50 บาทต่อผู้ใช้ต่อปี ตัวอย่าง VIP ให้สิทธิราคา 30 บาท 2 ครั้ง และราคา 10 บาท 4 ครั้ง รวม 100 บาท</a:t>
            </a:r>
          </a:p>
          <a:p xmlns:a="http://schemas.openxmlformats.org/drawingml/2006/main">
            <a:r>
              <a:t>จากนั้นค่อยนำไปคูณจำนวนสมาชิกและสัดส่วนที่คาดว่าจะใช้สิทธิ Plus มี 200 คน คูณ 50 บาท คูณ 60% ได้ 6,000 บาท VIP มี 50 คน คูณ 100 บาท คูณ 60% ได้ 3,000 บาท รวมงบสิทธิ 9,000 บาทต่อปี</a:t>
            </a:r>
          </a:p>
          <a:p xmlns:a="http://schemas.openxmlformats.org/drawingml/2006/main">
            <a:r>
              <a:t>Plus กับ VIP เป็นกลุ่มไม่ซ้อนกัน ถ้า VIP ได้สิทธิ Plus ด้วย ต้นทุน VIP 100 บาทต้องรวมสิทธิที่ได้รับทั้งหมดแล้ว อย่านับสมาชิก VIP ซ้ำเป็น Plus และอย่านับรางวัลเครื่องดื่มฟรีซ้ำ เพราะรางวัลนั้นอยู่ในต้นทุนแต้มแยกแล้ว</a:t>
            </a:r>
          </a:p>
          <a:p xmlns:a="http://schemas.openxmlformats.org/drawingml/2006/main">
            <a:r>
              <a:t>การสาธิต: ชี้สูตรใต้ช่องต้นทุนต่อคนต่อปี กรอก Plus 200 ต้นทุน 50 ใช้ 60% และ VIP 50 ต้นทุน 100 ใช้ 60%</a:t>
            </a:r>
          </a:p>
          <a:p xmlns:a="http://schemas.openxmlformats.org/drawingml/2006/main">
            <a:r>
              <a:t>เวลาแนะนำ: 3 นาที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ข้อมูลตัวเลข: ร้าน Café ตัวอย่าง AOV 100 บาท ใน MyCustomer CRM ใช้รอบวิเคราะห์ 12 เดือน สมมติฐานประกอบการสอน ไม่ใช่ค่าเฉลี่ยอุตสาหกรรมหรือการรับรองผลกำไร</a:t>
            </a:r>
          </a:p>
          <a:p xmlns:a="http://schemas.openxmlformats.org/drawingml/2006/main">
            <a:r>
              <a:t>เว็บไซต์ประกอบการสอน: https://pointsystem-winthegame.web.app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บทพูดพร้อมสาธิต</a:t>
            </a:r>
          </a:p>
          <a:p xmlns:a="http://schemas.openxmlformats.org/drawingml/2006/main">
            <a:r>
              <a:t>ข้อมูลจำนวนสมาชิกอยู่ต่อจากการแบ่งระดับในเมนู 04 ครับ เราใช้สมาชิกทั้งหมด 1,000 คน Plus 200 และ VIP 50 จึงเหลือ Member 750 คน สมาชิกแต่ละคนอยู่เพียงระดับเดียว</a:t>
            </a:r>
          </a:p>
          <a:p xmlns:a="http://schemas.openxmlformats.org/drawingml/2006/main">
            <a:r>
              <a:t>กรอกระบบและทีม 12,000 บาทต่อปี และต้นทุนรองรับสมาชิกที่เพิ่ม 10 บาทต่อคนต่อปี ต้นทุนรองรับนี้ใช้เฉพาะจำนวนที่เพิ่มจากฐานปัจจุบัน ส่วนงานของสมาชิก 1,000 คนแรกอยู่ในระบบและทีม 12,000 บาทแล้ว</a:t>
            </a:r>
          </a:p>
          <a:p xmlns:a="http://schemas.openxmlformats.org/drawingml/2006/main">
            <a:r>
              <a:t>ถ้าสมาชิกโต 10 เท่าเป็น 10,000 คน คนที่เพิ่มคือ 9,000 คน ระบบจึงเป็น 12,000 บวก 9,000 คูณ 10 เท่ากับ 102,000 บาทต่อปี ต้นทุนระบบต่อสมาชิกทั้งหมดเฉลี่ยลดจาก 12 บาทเป็น 10.20 บาทต่อปี ภายใต้สมมติฐานต้นทุนนี้</a:t>
            </a:r>
          </a:p>
          <a:p xmlns:a="http://schemas.openxmlformats.org/drawingml/2006/main">
            <a:r>
              <a:t>ค่ารองรับจริงอาจเปลี่ยนเมื่อร้านต้องเพิ่มพนักงานหรืออุปกรณ์ จึงต้องตรวจเงื่อนไขกับระบบและกำลังส่งมอบก่อนนำตัวเลขนี้ไปใช้</a:t>
            </a:r>
          </a:p>
          <a:p xmlns:a="http://schemas.openxmlformats.org/drawingml/2006/main">
            <a:r>
              <a:t>การสาธิต: กรอกสมาชิก 1,000 ระบบ 12,000 และต้นทุนคนเพิ่ม 10 บาท แล้วไปเมนู 05 ดูการเปรียบเทียบ</a:t>
            </a:r>
          </a:p>
          <a:p xmlns:a="http://schemas.openxmlformats.org/drawingml/2006/main">
            <a:r>
              <a:t>เวลาแนะนำ: 2 นาที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ข้อมูลตัวเลข: ร้าน Café ตัวอย่าง AOV 100 บาท ใน MyCustomer CRM ใช้รอบวิเคราะห์ 12 เดือน สมมติฐานประกอบการสอน ไม่ใช่ค่าเฉลี่ยอุตสาหกรรมหรือการรับรองผลกำไร</a:t>
            </a:r>
          </a:p>
          <a:p xmlns:a="http://schemas.openxmlformats.org/drawingml/2006/main">
            <a:r>
              <a:t>เว็บไซต์ประกอบการสอน: https://pointsystem-winthegame.web.app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บทพูดพร้อมสาธิต</a:t>
            </a:r>
          </a:p>
          <a:p xmlns:a="http://schemas.openxmlformats.org/drawingml/2006/main">
            <a:r>
              <a:t>ตารางนี้คงสมาชิกทั้งหมด 1,000 คนและเป้าหมาย 30 บิลต่อคนต่อปีไว้ครับ ค่าปัจจุบันมี Plus 200 VIP 50 ต้นทุนแต้ม 63,000 บาท สิทธิ 9,000 ระบบ 12,000 รวม CRM 84,000 บาท หรือ 2.8% ของยอดขาย 3,000,000 บาท อยู่ในเพดาน 3%</a:t>
            </a:r>
          </a:p>
          <a:p xmlns:a="http://schemas.openxmlformats.org/drawingml/2006/main">
            <a:r>
              <a:t>ยอดซื้อที่เพิ่มจาก 24 เป็น 30 บิลคือ 600,000 บาท คูณกำไรส่วนเกิน 50% ได้ 300,000 บาท หัก CRM 84,000 เหลือเงินส่วนเกินตามเป้า 216,000 บาทต่อปี ก่อนต้นทุนคงที่อื่นและภาษี</a:t>
            </a:r>
          </a:p>
          <a:p xmlns:a="http://schemas.openxmlformats.org/drawingml/2006/main">
            <a:r>
              <a:t>กรณี VIP 40% หมายถึง 400 คนเป็น VIP จากสมาชิกทั้งหมด ส่วน Plus คง 200 คน จึงเหลือ Member 400 คน อัตราใช้สิทธิยังคง 60% ไม่ใช่ 40% ต้นทุนสิทธิเป็น Plus 6,000 บวก VIP 24,000 รวม 30,000 บาท CRM รวม 105,000 บาทหรือ 3.5% เหลือเงินส่วนเกิน 195,000 บาท</a:t>
            </a:r>
          </a:p>
          <a:p xmlns:a="http://schemas.openxmlformats.org/drawingml/2006/main">
            <a:r>
              <a:t>เงินส่วนเกินยังเป็นบวกแต่ต้นทุนเกินเพดาน 90,000 บาทอยู่ 15,000 บาท ต้องปรับต้นทุนสิทธิ ระบบ หรือรางวัลให้เหมาะกับงบที่ร้านเลือก</a:t>
            </a:r>
          </a:p>
          <a:p xmlns:a="http://schemas.openxmlformats.org/drawingml/2006/main">
            <a:r>
              <a:t>ข้อสำคัญ: นี่คือกรณีเปรียบเทียบต้นทุนด้วยความถี่คงที่ ไม่ใช่ข้อยืนยันว่ากลุ่ม VIP นี้เกิดได้จริงที่ 30 บิลเฉลี่ย หากใช้เกณฑ์ VIP 60 บิล Plus 30 บิล และ Member อย่างน้อย 1 บิล จะต้องมีบิลขั้นต่ำ 400 คูณ 60 บวก 200 คูณ 30 บวก 400 คูณ 1 เท่ากับ 30,400 บิล หรือเฉลี่ยอย่างน้อย 30.4 บิลต่อคนต่อปี จึงต้องทบทวนเป้าหมายความถี่หรือเกณฑ์ระดับก่อนใช้กรณีนี้จริง</a:t>
            </a:r>
          </a:p>
          <a:p xmlns:a="http://schemas.openxmlformats.org/drawingml/2006/main">
            <a:r>
              <a:t>การสาธิต: ชี้ค่าปัจจุบันและ VIP 40% ในเมนู 05 โดยคงข้อมูลสมาชิกปัจจุบันไว้</a:t>
            </a:r>
          </a:p>
          <a:p xmlns:a="http://schemas.openxmlformats.org/drawingml/2006/main">
            <a:r>
              <a:t>เวลาแนะนำ: 4 นาที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ข้อมูลตัวเลข: ร้าน Café ตัวอย่าง AOV 100 บาท ใน MyCustomer CRM ใช้รอบวิเคราะห์ 12 เดือน สมมติฐานประกอบการสอน ไม่ใช่ค่าเฉลี่ยอุตสาหกรรมหรือการรับรองผลกำไร</a:t>
            </a:r>
          </a:p>
          <a:p xmlns:a="http://schemas.openxmlformats.org/drawingml/2006/main">
            <a:r>
              <a:t>เว็บไซต์ประกอบการสอน: https://pointsystem-winthegame.web.app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บทพูดพร้อมสาธิต</a:t>
            </a:r>
          </a:p>
          <a:p xmlns:a="http://schemas.openxmlformats.org/drawingml/2006/main">
            <a:r>
              <a:t>ต่อไปจำลองสมาชิกทั้งหมดจาก 1,000 เป็น 10,000 คน และรักษาสัดส่วน VIP 40% ครับ จึงมี VIP 4,000 Plus 2,000 และ Member 4,000 คน จำนวนของทุกระดับเพิ่มตามสัดส่วนเดียวกัน</a:t>
            </a:r>
          </a:p>
          <a:p xmlns:a="http://schemas.openxmlformats.org/drawingml/2006/main">
            <a:r>
              <a:t>ใช้ AOV 100 บาท ความถี่เดิม 24 และเป้าหมาย 30 ครั้งต่อปีเช่นเดิม ยอดขายเป้าหมายคือ 30,000,000 บาท ยอดซื้อที่เพิ่มคือ 6,000,000 บาท กำไรส่วนเกินจากยอดซื้อที่เพิ่มก่อน CRM คือ 3,000,000 บาท</a:t>
            </a:r>
          </a:p>
          <a:p xmlns:a="http://schemas.openxmlformats.org/drawingml/2006/main">
            <a:r>
              <a:t>ต้นทุนแต้มเพิ่มจาก 63,000 เป็น 630,000 บาท สิทธิจาก 30,000 เป็น 300,000 บาท ระบบ 12,000 บวกสมาชิกที่เพิ่ม 9,000 คน คนละ 10 บาท รวม 102,000 บาท จึงมี CRM 1,032,000 บาท เหลือเงินส่วนเกินตามเป้า 1,968,000 บาทต่อปี ก่อนต้นทุนคงที่อื่นและภาษี</a:t>
            </a:r>
          </a:p>
          <a:p xmlns:a="http://schemas.openxmlformats.org/drawingml/2006/main">
            <a:r>
              <a:t>ค่า CRM คิดเป็น 3.44% ของยอดขาย สูงกว่าเพดาน 3% หรือ 900,000 บาทอยู่ 132,000 บาท การโตทำให้ต้นทุนระบบเฉลี่ยต่อคนลดลงเล็กน้อย แต่ค่าแต้มและสิทธิยังเพิ่มตามจำนวนสมาชิก ร้านจึงต้องปรับงบกับสิทธิให้เข้ากัน</a:t>
            </a:r>
          </a:p>
          <a:p xmlns:a="http://schemas.openxmlformats.org/drawingml/2006/main">
            <a:r>
              <a:t>สมมติฐาน VIP 40% ยังคงต้องทบทวนความเป็นไปได้ของเกณฑ์เช่นหน้าก่อนหน้า ที่เกณฑ์เดิม บิลขั้นต่ำตามกลุ่มนี้คือเฉลี่ยอย่างน้อย 30.4 บิลต่อคนต่อปี ตัวเลขตารางคง 30 บิลเพื่อเทียบต้นทุนด้วยฐานเดียวกัน</a:t>
            </a:r>
          </a:p>
          <a:p xmlns:a="http://schemas.openxmlformats.org/drawingml/2006/main">
            <a:r>
              <a:t>สมาชิกโต 10 เท่าเป็นการจำลองขนาดโปรแกรม ไม่ใช่หลักฐานว่าระบบแต้มทำให้คนเพิ่ม 10 เท่า ต้องทดลองและวัดการซื้อจริงก่อนขยาย</a:t>
            </a:r>
          </a:p>
          <a:p xmlns:a="http://schemas.openxmlformats.org/drawingml/2006/main">
            <a:r>
              <a:t>การสาธิต: ชี้จำนวนแต่ละระดับ ต้นทุนระบบที่รวมจำนวนเพิ่ม และเงินส่วนเกินของกรณีโต 10 เท่า</a:t>
            </a:r>
          </a:p>
          <a:p xmlns:a="http://schemas.openxmlformats.org/drawingml/2006/main">
            <a:r>
              <a:t>เวลาแนะนำ: 4 นาที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ข้อมูลตัวเลข: ร้าน Café ตัวอย่าง AOV 100 บาท ใน MyCustomer CRM ใช้รอบวิเคราะห์ 12 เดือน สมมติฐานประกอบการสอน ไม่ใช่ค่าเฉลี่ยอุตสาหกรรมหรือการรับรองผลกำไร</a:t>
            </a:r>
          </a:p>
          <a:p xmlns:a="http://schemas.openxmlformats.org/drawingml/2006/main">
            <a:r>
              <a:t>เว็บไซต์ประกอบการสอน: https://pointsystem-winthegame.web.app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บทพูดปิดและกิจกรรม</a:t>
            </a:r>
          </a:p>
          <a:p xmlns:a="http://schemas.openxmlformats.org/drawingml/2006/main">
            <a:r>
              <a:t>ให้ทุกคนใช้ร้าน Café AOV 100 บาทตัวอย่างเดินครบ 5 เมนูครับ ตั้งงบ 3% ตั้งแต้มทุก 10 บาทได้ 1 แต้ม เลือกรางวัล 100 แต้มแลกเครื่องดื่มฟรีที่มูลค่า 100 และต้นทุน 30 บาท แล้วใช้ AI ช่วยเสนอระบบสมาชิกก่อนตั้งระดับในเมนู 04</a:t>
            </a:r>
          </a:p>
          <a:p xmlns:a="http://schemas.openxmlformats.org/drawingml/2006/main">
            <a:r>
              <a:t>ตรวจสิทธิ Plus และ VIP คิดต้นทุนต่อคนต่อปี กรอกสมาชิกทั้งหมด 1,000 ระบบและทีม 12,000 บาท และต้นทุนรองรับคนเพิ่ม 10 บาท จากนั้นดูค่าปัจจุบัน กรณี VIP 40% และกรณีโต 10 เท่าในเมนู 05</a:t>
            </a:r>
          </a:p>
          <a:p xmlns:a="http://schemas.openxmlformats.org/drawingml/2006/main">
            <a:r>
              <a:t>แบบฝึกให้เลือกปรับเพียงหนึ่งค่า เช่น ต้นทุนสิทธิ VIP หรือบาทต่อแต้ม แล้วอธิบายว่าลูกค้าต้องซื้อกี่ครั้ง ร้านจ่ายเปลี่ยนเท่าไร และผลยังอยู่ในเพดาน 3% หรือไม่ บันทึกค่าที่เลือกและเหตุผลเพื่อนำไปทดลอง</a:t>
            </a:r>
          </a:p>
          <a:p xmlns:a="http://schemas.openxmlformats.org/drawingml/2006/main">
            <a:r>
              <a:t>เมื่อลองกับร้านจริงให้เริ่มในขนาดที่ควบคุมงบได้ วัดบิลและยอดซื้อที่เกิดเพิ่ม รวมต้นทุนที่จ่ายจริงตามช่วงเวลาใกล้เคียงกับฐานเดิมหรือกลุ่มเทียบ ตรวจผลจากฤดูกาลและโปรโมชันอื่นด้วยก่อนสรุปว่ามาจากโปรแกรม</a:t>
            </a:r>
          </a:p>
          <a:p xmlns:a="http://schemas.openxmlformats.org/drawingml/2006/main">
            <a:r>
              <a:t>เกณฑ์และต้นทุนต้องพร้อมส่งมอบตามเงื่อนไขที่ลูกค้าเข้าใจ รักษาสิทธิที่ให้ไปแล้วตามกติกา และทบทวนค่าที่เลือกเมื่อข้อมูลจริงเปลี่ยน</a:t>
            </a:r>
          </a:p>
          <a:p xmlns:a="http://schemas.openxmlformats.org/drawingml/2006/main">
            <a:r>
              <a:t>การสาธิต: กลับไปปรับหนึ่งค่าในเมนูที่เกี่ยวข้องแล้วดูผลในเมนู 05 พร้อมเปิดคู่มือ MyCustomer CRM สำหรับขั้นตอนตั้งค่าระบบจริง</a:t>
            </a:r>
          </a:p>
          <a:p xmlns:a="http://schemas.openxmlformats.org/drawingml/2006/main">
            <a:r>
              <a:t>เวลาแนะนำ: อธิบาย 2 นาที กิจกรรม 10–12 นาที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ข้อมูลตัวเลข: ร้าน Café ตัวอย่าง AOV 100 บาท ใน MyCustomer CRM ใช้รอบวิเคราะห์ 12 เดือน สมมติฐานประกอบการสอน ไม่ใช่ค่าเฉลี่ยอุตสาหกรรมหรือการรับรองผลกำไร</a:t>
            </a:r>
          </a:p>
          <a:p xmlns:a="http://schemas.openxmlformats.org/drawingml/2006/main">
            <a:r>
              <a:t>เว็บไซต์ประกอบการสอน: https://pointsystem-winthegame.web.app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6827f9a82444e4e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3a25240b80546c0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766c6e05b624979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0592fcc5c2243f3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c1f9823afd349a1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c6b2e037023425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79598A7A-5105-432E-A3E9-29A82E49F8D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D70530D0-E0D0-4D71-9233-8FFBA94A9DA1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67F3434A-F115-4F4E-8AEC-D603542FF0E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665DE6E-967F-4212-928F-5A2818AE5175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5DD4D126-6324-4A8A-B267-BAF833593E9A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8AB508DE-E443-4A81-8132-1E7DD6C20C0A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9BE5652-8278-44F1-A4C9-C1C9F3626CD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5962DBEB-B047-42F2-BC64-477163636A0B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D81E6405-DCB8-4B83-9016-88336084F28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D5781A57-7D94-4348-856A-61EFCDEA205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26d95058ade4150" /><Relationship Type="http://schemas.openxmlformats.org/officeDocument/2006/relationships/slideLayout" Target="/ppt/slideLayouts/slideLayout1.xml" Id="R78d7f201c0c84467" /><Relationship Type="http://schemas.openxmlformats.org/officeDocument/2006/relationships/slideLayout" Target="/ppt/slideLayouts/slideLayout2.xml" Id="Rbed283d77b044e0a" /><Relationship Type="http://schemas.openxmlformats.org/officeDocument/2006/relationships/slideLayout" Target="/ppt/slideLayouts/slideLayout3.xml" Id="R2bd8ea2227c247b1" /><Relationship Type="http://schemas.openxmlformats.org/officeDocument/2006/relationships/slideLayout" Target="/ppt/slideLayouts/slideLayout4.xml" Id="Rec39f80ca5754af1" /><Relationship Type="http://schemas.openxmlformats.org/officeDocument/2006/relationships/slideLayout" Target="/ppt/slideLayouts/slideLayout5.xml" Id="R4cd802bc019c4952" /><Relationship Type="http://schemas.openxmlformats.org/officeDocument/2006/relationships/slideLayout" Target="/ppt/slideLayouts/slideLayout6.xml" Id="R234164a02c934db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8d7f201c0c84467"/>
    <p:sldLayoutId xmlns:r="http://schemas.openxmlformats.org/officeDocument/2006/relationships" id="2147483650" r:id="Rbed283d77b044e0a"/>
    <p:sldLayoutId xmlns:r="http://schemas.openxmlformats.org/officeDocument/2006/relationships" id="2147483651" r:id="R2bd8ea2227c247b1"/>
    <p:sldLayoutId xmlns:r="http://schemas.openxmlformats.org/officeDocument/2006/relationships" id="2147483652" r:id="Rec39f80ca5754af1"/>
    <p:sldLayoutId xmlns:r="http://schemas.openxmlformats.org/officeDocument/2006/relationships" id="2147483653" r:id="R4cd802bc019c4952"/>
    <p:sldLayoutId xmlns:r="http://schemas.openxmlformats.org/officeDocument/2006/relationships" id="2147483654" r:id="R234164a02c934db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318337146634eb8" /><Relationship Type="http://schemas.openxmlformats.org/officeDocument/2006/relationships/image" Target="/ppt/media/image.png" Id="Ra9ca8278db5c42c8" /><Relationship Type="http://schemas.openxmlformats.org/officeDocument/2006/relationships/notesSlide" Target="/ppt/notesSlides/notesSlide1.xml" Id="Rb03850cfea7f4b5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249c8666998490d" /><Relationship Type="http://schemas.openxmlformats.org/officeDocument/2006/relationships/notesSlide" Target="/ppt/notesSlides/notesSlide2.xml" Id="Ra135ec33d49b4563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0f22d23c392c4e01" /><Relationship Type="http://schemas.openxmlformats.org/officeDocument/2006/relationships/notesSlide" Target="/ppt/notesSlides/notesSlide3.xml" Id="Rdf9b5e9b8141432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9c07b90675946db" /><Relationship Type="http://schemas.openxmlformats.org/officeDocument/2006/relationships/notesSlide" Target="/ppt/notesSlides/notesSlide4.xml" Id="R8926e7d08b204399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e26dc5afa5b4cd7" /><Relationship Type="http://schemas.openxmlformats.org/officeDocument/2006/relationships/notesSlide" Target="/ppt/notesSlides/notesSlide5.xml" Id="R6dac6f2c25ed449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c390a1f9e07481f" /><Relationship Type="http://schemas.openxmlformats.org/officeDocument/2006/relationships/notesSlide" Target="/ppt/notesSlides/notesSlide6.xml" Id="R6034d87932ac45b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6d745f811ac4634" /><Relationship Type="http://schemas.openxmlformats.org/officeDocument/2006/relationships/notesSlide" Target="/ppt/notesSlides/notesSlide7.xml" Id="R1d49f161b7e049f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f76aaa59ee64829" /><Relationship Type="http://schemas.openxmlformats.org/officeDocument/2006/relationships/notesSlide" Target="/ppt/notesSlides/notesSlide8.xml" Id="R4009633f943d445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aa88a2614c94e91" /><Relationship Type="http://schemas.openxmlformats.org/officeDocument/2006/relationships/notesSlide" Target="/ppt/notesSlides/notesSlide9.xml" Id="R45876fd42c1f492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1105b2f84494afa" /><Relationship Type="http://schemas.openxmlformats.org/officeDocument/2006/relationships/notesSlide" Target="/ppt/notesSlides/notesSlide10.xml" Id="R0d842f19c4a843b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51d9d799a0e47b9" /><Relationship Type="http://schemas.openxmlformats.org/officeDocument/2006/relationships/notesSlide" Target="/ppt/notesSlides/notesSlide11.xml" Id="Rbbb3413cb53049a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1dd20086f0f45fa" /><Relationship Type="http://schemas.openxmlformats.org/officeDocument/2006/relationships/notesSlide" Target="/ppt/notesSlides/notesSlide12.xml" Id="R0df79f440a104767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2507877d35f4cf2" /><Relationship Type="http://schemas.openxmlformats.org/officeDocument/2006/relationships/notesSlide" Target="/ppt/notesSlides/notesSlide13.xml" Id="Rca8df9c826604d76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5174aaca74a4c62" /><Relationship Type="http://schemas.openxmlformats.org/officeDocument/2006/relationships/notesSlide" Target="/ppt/notesSlides/notesSlide14.xml" Id="R7b34ced9537548c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665ab66caea4c1a" /><Relationship Type="http://schemas.openxmlformats.org/officeDocument/2006/relationships/notesSlide" Target="/ppt/notesSlides/notesSlide15.xml" Id="Rec7cb079adec4f0d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828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4DE447-7CB9-4D35-80E9-65E253E31B4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9ca8278db5c42c8"/>
          <a:srcRect xmlns:a="http://schemas.openxmlformats.org/drawingml/2006/main" l="42000" t="0" r="0" b="0"/>
          <a:stretch xmlns:a="http://schemas.openxmlformats.org/drawingml/2006/main"/>
        </p:blipFill>
        <p:spPr>
          <a:xfrm xmlns:a="http://schemas.openxmlformats.org/drawingml/2006/main">
            <a:off x="0" y="0"/>
            <a:ext cx="55245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0C816CB-5EBA-4ED7-A710-033457B70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333375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800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800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CRM - WIN THE GAME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1B331B-748D-44B5-81E6-0E62D7252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1504950"/>
            <a:ext cx="5524500" cy="1476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975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3975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3975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สูตรคิดคะแนน</a:t>
            </a:r>
          </a:p>
          <a:p xmlns:a="http://schemas.openxmlformats.org/drawingml/2006/main">
            <a:pPr>
              <a:defRPr sz="3975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3975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และรางวัลแบบ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FF5FDDE-3D27-4AED-B529-345A2E325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48375" y="3143250"/>
            <a:ext cx="5524500" cy="1638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56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56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56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แจกยังไง</a:t>
            </a:r>
          </a:p>
          <a:p xmlns:a="http://schemas.openxmlformats.org/drawingml/2006/main">
            <a:pPr>
              <a:defRPr sz="56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56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ก็กำไร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4613BFD-056D-49FE-BAAF-4647D31EB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5314950"/>
            <a:ext cx="5238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025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025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025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rPr>
              <a:t>MyCustomer CRM</a:t>
            </a:r>
          </a:p>
          <a:p xmlns:a="http://schemas.openxmlformats.org/drawingml/2006/main">
            <a:pPr>
              <a:defRPr sz="2025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025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rPr>
              <a:t>ร้าน Café ตัวอย่าง  AOV ฿100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37ECE9-3A22-4731-B1A9-2ED1777E6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57950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583533129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2828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1F4799-6F0B-4951-A66E-1F82F548F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4325"/>
            <a:ext cx="571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CRM - WIN THE GAME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F4EABA4-1D5A-4B9E-B41E-17811E369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81075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เส้นทางการออกแบบ 5 เมนู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53489FC-72FA-4060-89ED-2FE9F94A874D}"/>
              </a:ext>
            </a:extLst>
          </p:cNvPr>
          <p:cNvGraphicFramePr/>
          <p:nvPr/>
        </p:nvGraphicFramePr>
        <p:xfrm>
          <a:off xmlns:a="http://schemas.openxmlformats.org/drawingml/2006/main" x="571500" y="1981200"/>
          <a:ext xmlns:a="http://schemas.openxmlformats.org/drawingml/2006/main" cx="11049000" cy="36385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76500"/>
                <a:gridCol w="4143375"/>
                <a:gridCol w="4429125"/>
              </a:tblGrid>
              <a:tr h="606425">
                <a:tc>
                  <a:txBody>
                    <a:bodyPr lIns="123825" tIns="123825" rIns="123825" bIns="123825"/>
                    <a:lstStyle/>
                    <a:p>
                      <a:r>
                        <a:rPr sz="1950" b="1">
                          <a:solidFill>
                            <a:srgbClr val="06C755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เมนูในเว็บ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950" b="1">
                          <a:solidFill>
                            <a:srgbClr val="06C755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หลักการคิด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950" b="1">
                          <a:solidFill>
                            <a:srgbClr val="06C755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สิ่งที่นำไปใช้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</a:tr>
              <a:tr h="606425"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01 ตั้งงบ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ร้านจ่ายได้เท่าไร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เพดาน CRM ต่อบิล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</a:tr>
              <a:tr h="606425"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02 ตั้งแต้ม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แจกแต้มด้วยอัตราใด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บาทต่อ 1 แต้ม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</a:tr>
              <a:tr h="606425"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03 ตั้งรางวัล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ลูกค้าอยากกลับมาไหม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เกณฑ์แลกและต้นทุน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</a:tr>
              <a:tr h="606425"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04 ตั้งระดับ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สิทธิสัมพันธ์กับยอดซื้อ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Tier สมาชิกและระบบ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</a:tr>
              <a:tr h="606425"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05 เทียบความคุ้ม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ร้านเหลือเงินเท่าไร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VIP 40% และโต 10 เท่า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A5C0981-A63C-4DD0-AA7E-4BCA24AA8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722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rPr>
              <a:t>หลังเมนู 03 ใช้ Prompt Framework คิดระบบสมาชิกด้วย AI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97415D-8C9B-48BE-B008-BEA2355AE4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57950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505223542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2828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B3DA89-04A7-4DDC-B046-4216E53D4B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4325"/>
            <a:ext cx="571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CRM - WIN THE GAME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FDFF537-F69F-4D4A-B348-5F01C707C4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81075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CRM กับเหตุผลที่ลูกค้ากลับมา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0699F2-6003-4AE2-8A80-BFF588C92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09775"/>
            <a:ext cx="1104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800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4800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4800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ซื้อเพิ่ม 6 ครั้ง / คน / ปี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F50FE1-131F-4230-95EC-CF5113316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24200"/>
            <a:ext cx="110490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325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rPr>
              <a:t>ความถี่เดิม 24 ครั้ง  เป้าหมาย 30 ครั้ง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D4B1AF-045B-4D6C-ABB0-0E4B6646F9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914775"/>
            <a:ext cx="1104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ลูกค้ารู้ว่าซื้ออีกกี่ครั้งจึงได้รางวัล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129C1F9-2B4B-4F7C-81C5-A5E1280B15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95800"/>
            <a:ext cx="1104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สิทธิสมาชิกให้เหตุผลกลับร้านตามช่วงเวลา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CCA350-3387-4113-81DC-1E07141A2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76825"/>
            <a:ext cx="1104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ร้านวัดบิลที่เกิดเพิ่มและต้นทุนที่จ่ายจริง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7786AFD-E13F-41E5-8AC3-44D052280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722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rPr>
              <a:t>เป้าหมายการซื้อเพิ่มต้องมีเหตุผลและตรวจด้วยผลจริง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79387A-7783-487D-BD53-D4C24B4AF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57950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547085623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2828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4B48E50-564F-4DDA-9A9A-6616EF990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4325"/>
            <a:ext cx="571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CRM - WIN THE GAME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97222F-C071-4637-A241-828427F6D3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81075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4050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01 ตั้งงบ</a:t>
            </a:r>
            <a:r>
              <a: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: หลักการคิด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D294EA-7332-40D9-BB93-88BB98C97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09775"/>
            <a:ext cx="1104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547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547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547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฿3 / บิล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2A3592-BFC8-48FF-87FC-06C1BC31A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24200"/>
            <a:ext cx="110490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325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rPr>
              <a:t>ยอดบิล ฿100 × เพดาน CRM 3%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9351F4-D5DA-4F06-94CF-CB6B59995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914775"/>
            <a:ext cx="1104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กำไรส่วนเกินก่อน CRM = ฿50 / บิล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BB59A3D-7574-4043-983B-735AA6B81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95800"/>
            <a:ext cx="1104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งบ 3 บาทรวมแต้ม สิทธิสมาชิก และระบบ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0633F1-98CD-4CFB-81BD-92245B5DAB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76825"/>
            <a:ext cx="1104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เพดานงบตั้งจากต้นทุนจริงที่ร้านรับได้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8006F7-CE56-41CD-9AD1-734021329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722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rPr>
              <a:t>กำไรส่วนเกิน 50% และงบ 3% เป็นสมมติฐานของร้านตัวอย่าง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0E9865-514A-4C5D-8418-66AC4EF414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57950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37215069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2828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8EA1A5-AD82-4B50-821F-0C4B7D4B0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4325"/>
            <a:ext cx="571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CRM - WIN THE GAME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084C0B-36C3-44AD-AE56-59F075C629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81075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4050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01 ตั้งงบ</a:t>
            </a:r>
            <a:r>
              <a: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: ตัวอย่าง Café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46332CA-692E-42E4-868A-B759DA304F46}"/>
              </a:ext>
            </a:extLst>
          </p:cNvPr>
          <p:cNvGraphicFramePr/>
          <p:nvPr/>
        </p:nvGraphicFramePr>
        <p:xfrm>
          <a:off xmlns:a="http://schemas.openxmlformats.org/drawingml/2006/main" x="571500" y="1981200"/>
          <a:ext xmlns:a="http://schemas.openxmlformats.org/drawingml/2006/main" cx="1104900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191250"/>
                <a:gridCol w="4857750"/>
              </a:tblGrid>
              <a:tr h="628650">
                <a:tc>
                  <a:txBody>
                    <a:bodyPr lIns="123825" tIns="123825" rIns="123825" bIns="123825"/>
                    <a:lstStyle/>
                    <a:p>
                      <a:r>
                        <a:rPr sz="2100" b="1">
                          <a:solidFill>
                            <a:srgbClr val="06C755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ช่องในเว็บ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1">
                          <a:solidFill>
                            <a:srgbClr val="06C755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ค่าที่ใช้ฝึกคิด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</a:tr>
              <a:tr h="628650"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ยอดซื้อเฉลี่ยต่อครั้ง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฿100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</a:tr>
              <a:tr h="628650"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กำไรส่วนเกินก่อน CRM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50%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</a:tr>
              <a:tr h="628650"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ความถี่ปัจจุบัน / เป้าหมาย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24 / 30 ครั้งต่อปี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</a:tr>
              <a:tr h="628650"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เพดานงบ CRM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3% ของยอดขาย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6533D0-A248-40F3-9AEE-2C5518592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314950"/>
            <a:ext cx="11049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1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ซื้อเพิ่ม 6 บิล × ฿100 × 50% = ฿300 / คน / ปี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CA75C6-6528-4F50-9C54-D14CC0E187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722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rPr>
              <a:t>จำนวนสมาชิกและต้นทุนระบบกรอกต่อจากการแบ่งระดับในเมนู 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3C9590-176A-4941-8B84-3B705C527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57950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3943918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2828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A209F5-C1F5-4491-A210-E8EF54CD6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4325"/>
            <a:ext cx="571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CRM - WIN THE GAME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BE6CD8-400F-487B-9ED1-328318D23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81075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4050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02 ตั้งแต้ม</a:t>
            </a:r>
            <a:r>
              <a: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: หลักการคิด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AB43F82-7051-4EA1-94BA-D2467818D0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09775"/>
            <a:ext cx="110490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547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547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547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10 แต้ม / บิล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EA01FBE-2011-4AAC-BBDF-277749964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24200"/>
            <a:ext cx="11049000" cy="600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325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rPr>
              <a:t>฿100 ÷ ฿10 ต่อแต้ม แล้วปัดลง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7DF51C-6496-402B-9942-C60A1B8B60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914775"/>
            <a:ext cx="1104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เกณฑ์รางวัล 100 แต้ม ต้นทุนส่งมอบ ฿30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1A4F5B-DFAB-45AF-A85D-DE5EC863D1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95800"/>
            <a:ext cx="1104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ต้นทุนต่อแต้มที่แลก = ฿30 ÷ 100 = ฿0.30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7096B4D-44D3-4241-B973-B4AF37D7D8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76825"/>
            <a:ext cx="1104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คาดใช้แต้ม 70% จ่ายเฉลี่ย ฿2.10 / บิล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958FEB-6FDB-4FE0-A5AC-8A82B9AF8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722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rPr>
              <a:t>ต้นทุนคาดหมาย = แต้มแจก × สัดส่วนใช้จริง × ต้นทุนต่อแต้ม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C9435A-7176-41CF-9869-D673668BE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57950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57848545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2828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0EA1F0-B15E-4942-8557-77CB33436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4325"/>
            <a:ext cx="571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CRM - WIN THE GAME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5C54DA-4F58-4B0C-96A2-FF9349137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81075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4050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02 ตั้งแต้ม</a:t>
            </a:r>
            <a:r>
              <a: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: ทดลองเปลี่ยนอัตรา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712F805-7212-4E64-A80D-5C79D440F13F}"/>
              </a:ext>
            </a:extLst>
          </p:cNvPr>
          <p:cNvGraphicFramePr/>
          <p:nvPr/>
        </p:nvGraphicFramePr>
        <p:xfrm>
          <a:off xmlns:a="http://schemas.openxmlformats.org/drawingml/2006/main" x="571500" y="1981200"/>
          <a:ext xmlns:a="http://schemas.openxmlformats.org/drawingml/2006/main" cx="11049000" cy="37338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857750"/>
                <a:gridCol w="3095625"/>
                <a:gridCol w="3095625"/>
              </a:tblGrid>
              <a:tr h="622300">
                <a:tc>
                  <a:txBody>
                    <a:bodyPr lIns="123825" tIns="123825" rIns="123825" bIns="123825"/>
                    <a:lstStyle/>
                    <a:p>
                      <a:r>
                        <a:rPr sz="2100" b="1">
                          <a:solidFill>
                            <a:srgbClr val="06C755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ค่าที่เปรียบเทียบ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1">
                          <a:solidFill>
                            <a:srgbClr val="06C755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ค่าปัจจุบัน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1">
                          <a:solidFill>
                            <a:srgbClr val="06C755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แจกช้าลง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</a:tr>
              <a:tr h="622300"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บาทต่อ 1 แต้ม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฿10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฿20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</a:tr>
              <a:tr h="622300"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แต้มต่อบิล ฿100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10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5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</a:tr>
              <a:tr h="622300"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เกณฑ์แลกรางวัล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100 แต้ม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100 แต้ม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</a:tr>
              <a:tr h="622300"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จำนวนบิลถึงรางวัล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10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20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</a:tr>
              <a:tr h="622300"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ต้นทุนแต้ม / ปี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฿63,000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฿31,500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AF24D9-927A-4812-AD21-FFB2D52F2E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722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rPr>
              <a:t>สมาชิก 1,000 คน ซื้อ 30 บิล/ปี และใช้แต้ม 70% เท่ากันทั้งสองกรณี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506193B-74CC-496B-B84A-20CED54BC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57950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rPr>
              <a:t>07</a:t>
            </a:r>
          </a:p>
        </p:txBody>
      </p:sp>
    </p:spTree>
    <p:extLst>
      <p:ext uri="{BB962C8B-B14F-4D97-AF65-F5344CB8AC3E}">
        <p14:creationId xmlns:p14="http://schemas.microsoft.com/office/powerpoint/2010/main" val="107414665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828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EECA12-2389-4628-BC10-D5F2804AE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4325"/>
            <a:ext cx="571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CRM - WIN THE GAME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55BCC8-091C-40DE-AE6B-32EAA154F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81075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4050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03 ตั้งรางวัล</a:t>
            </a:r>
            <a:r>
              <a: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: ตัวอย่าง Café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9E5AF33-4F79-4A67-B6FE-CCDE0F4EA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009775"/>
            <a:ext cx="11049000" cy="18383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87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487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487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ลูกค้าเห็น ฿100</a:t>
            </a:r>
          </a:p>
          <a:p xmlns:a="http://schemas.openxmlformats.org/drawingml/2006/main">
            <a:pPr>
              <a:defRPr sz="487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487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ร้านจ่าย ฿30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83E7871-65C1-4C57-8D9D-F6C21909B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048125"/>
            <a:ext cx="1104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เครื่องดื่มฟรี 1 แก้ว ใช้ 100 แต้มแลก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989FC73-F5D9-4F05-81A8-7002BDD88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629150"/>
            <a:ext cx="1104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บิลละ 10 แต้ม ซื้อประมาณ 10 ครั้งถึงรางวัล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3AA2A8-99D2-448E-930D-01CB18AB3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210175"/>
            <a:ext cx="11049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3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ต้นทุนรวมวัตถุดิบ แพ็กเกจ และงานส่งมอบ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53ED6E-A1FA-450A-9CED-46B4B9155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722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rPr>
              <a:t>มูลค่ารางวัลและต้นทุนส่งมอบกรอกแยกกันในเว็บ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76ED6C7-61A0-40E6-8C4E-3A98AC70D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57950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rPr>
              <a:t>08</a:t>
            </a:r>
          </a:p>
        </p:txBody>
      </p:sp>
    </p:spTree>
    <p:extLst>
      <p:ext uri="{BB962C8B-B14F-4D97-AF65-F5344CB8AC3E}">
        <p14:creationId xmlns:p14="http://schemas.microsoft.com/office/powerpoint/2010/main" val="132566306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2828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4810DE-5855-4671-AD98-9D900A085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4325"/>
            <a:ext cx="571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CRM - WIN THE GAME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9A38610-BB41-4BFB-BC3B-B9F916790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81075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คิดระบบสมาชิกด้วย AI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E5D30C5-520A-47A0-8F6C-784B46393B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114550"/>
            <a:ext cx="1104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400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Prompt Framework ใช้ข้อมูลจาก 01–03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3826942-D325-4229-A2F0-3636A1563B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81325"/>
            <a:ext cx="1104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4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ขอเกณฑ์และสิทธิ Member / Plus / VIP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28E64C8-8A0A-46CF-9ED9-560EE6B9D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48100"/>
            <a:ext cx="1104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4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ขอเหตุผลที่เหมาะกับร้าน Café AOV ฿100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FB4338-E9E6-4401-BDCC-1D6BC93E0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14875"/>
            <a:ext cx="1104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4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ตรวจต้นทุนข้อเสนอ แล้วนำไปตั้งในเมนู 04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8094BFA-F448-45BF-8A9F-B79FFCC293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722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rPr>
              <a:t>AI ช่วยเสนอแนวทาง ร้านตรวจต้นทุนและความพร้อมส่งมอบ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7BCB68-1A0B-475D-82FA-40BCDBF3D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57950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rPr>
              <a:t>09</a:t>
            </a:r>
          </a:p>
        </p:txBody>
      </p:sp>
    </p:spTree>
    <p:extLst>
      <p:ext uri="{BB962C8B-B14F-4D97-AF65-F5344CB8AC3E}">
        <p14:creationId xmlns:p14="http://schemas.microsoft.com/office/powerpoint/2010/main" val="130636659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2828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0A2FAC-B4D5-4A34-AF40-FBD31204F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4325"/>
            <a:ext cx="571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CRM - WIN THE GAME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D7B5FF6-72DC-453D-BD28-EA2A3AD15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81075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4050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04 ตั้งระดับ</a:t>
            </a:r>
            <a:r>
              <a: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: เกณฑ์สมาชิก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415537-3435-4415-84DE-D9E37364810B}"/>
              </a:ext>
            </a:extLst>
          </p:cNvPr>
          <p:cNvGraphicFramePr/>
          <p:nvPr/>
        </p:nvGraphicFramePr>
        <p:xfrm>
          <a:off xmlns:a="http://schemas.openxmlformats.org/drawingml/2006/main" x="571500" y="1981200"/>
          <a:ext xmlns:a="http://schemas.openxmlformats.org/drawingml/2006/main" cx="11049000" cy="25908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3810000"/>
                <a:gridCol w="5238750"/>
              </a:tblGrid>
              <a:tr h="647700">
                <a:tc>
                  <a:txBody>
                    <a:bodyPr lIns="123825" tIns="123825" rIns="123825" bIns="123825"/>
                    <a:lstStyle/>
                    <a:p>
                      <a:r>
                        <a:rPr sz="2100" b="1">
                          <a:solidFill>
                            <a:srgbClr val="06C755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ระดับ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1">
                          <a:solidFill>
                            <a:srgbClr val="06C755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ยอดซื้อใน 12 เดือน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1">
                          <a:solidFill>
                            <a:srgbClr val="06C755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สิทธิร้าน Café ตัวอย่าง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</a:tr>
              <a:tr h="647700"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Member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สมัครฟรี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แต้มและประวัติซื้อ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</a:tr>
              <a:tr h="647700"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Plus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ตั้งแต่ ฿3,000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อัปไซซ์ตามเงื่อนไข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</a:tr>
              <a:tr h="647700"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VIP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ตั้งแต่ ฿6,000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ชิมเมนูใหม่ตามรอบ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CC9ADAF-0424-4C6B-80AE-085A2437A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62500"/>
            <a:ext cx="11049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1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Plus ประมาณ 30 บิล/ปี  และ VIP ประมาณ 60 บิล/ปี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932C860-50DB-4D36-BA8C-F43F5A9F0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91125"/>
            <a:ext cx="11049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1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เกณฑ์แต้มสะสมใน OA Plus: Plus 300 แต้ม / VIP 600 แต้ม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EB8CAE5-7555-477C-A3BE-25F50D1626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722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rPr>
              <a:t>รางวัลใช้แต้มแลก ส่วนระดับใช้เกณฑ์แต้มสะสมตามรอบ 12 เดือน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6270CD-D670-418D-AC77-391BDDEBD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57950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rPr>
              <a:t>10</a:t>
            </a:r>
          </a:p>
        </p:txBody>
      </p:sp>
    </p:spTree>
    <p:extLst>
      <p:ext uri="{BB962C8B-B14F-4D97-AF65-F5344CB8AC3E}">
        <p14:creationId xmlns:p14="http://schemas.microsoft.com/office/powerpoint/2010/main" val="52109778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828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02C91E8-EC6A-4118-9207-7162928E9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4325"/>
            <a:ext cx="571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CRM - WIN THE GAME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DF90104-8BF7-462C-97DD-C1DAEAB4C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81075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4050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04 ตั้งระดับ</a:t>
            </a:r>
            <a:r>
              <a: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: ต้นทุนสิทธิ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8A7F99A-DFA8-46B7-B8EA-F63A8E9A5016}"/>
              </a:ext>
            </a:extLst>
          </p:cNvPr>
          <p:cNvGraphicFramePr/>
          <p:nvPr/>
        </p:nvGraphicFramePr>
        <p:xfrm>
          <a:off xmlns:a="http://schemas.openxmlformats.org/drawingml/2006/main" x="571500" y="1981200"/>
          <a:ext xmlns:a="http://schemas.openxmlformats.org/drawingml/2006/main" cx="11049000" cy="25908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619250"/>
                <a:gridCol w="1524000"/>
                <a:gridCol w="3048000"/>
                <a:gridCol w="2000250"/>
                <a:gridCol w="2857500"/>
              </a:tblGrid>
              <a:tr h="647700">
                <a:tc>
                  <a:txBody>
                    <a:bodyPr lIns="123825" tIns="123825" rIns="123825" bIns="123825"/>
                    <a:lstStyle/>
                    <a:p>
                      <a:r>
                        <a:rPr sz="2100" b="1">
                          <a:solidFill>
                            <a:srgbClr val="06C755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ระดับ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1">
                          <a:solidFill>
                            <a:srgbClr val="06C755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คน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1">
                          <a:solidFill>
                            <a:srgbClr val="06C755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ต้นทุน / คน / ปี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1">
                          <a:solidFill>
                            <a:srgbClr val="06C755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ใช้จริง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1">
                          <a:solidFill>
                            <a:srgbClr val="06C755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งบ / ปี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</a:tr>
              <a:tr h="647700"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Plus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200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฿50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60%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฿6,000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</a:tr>
              <a:tr h="647700"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VIP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50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฿100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60%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฿3,000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</a:tr>
              <a:tr h="647700"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รวม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/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/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/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10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฿9,000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4E9E8E-ADF5-40D5-89C4-59876D1714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762500"/>
            <a:ext cx="11049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1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Plus: ฿10 × 3 ครั้ง + ฿20 × 1 ครั้ง = ฿50 / คน / ปี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F8176B-4C92-4A87-8AE5-23FAE67666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91125"/>
            <a:ext cx="110490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1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1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1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VIP: ฿30 × 2 ครั้ง + ฿10 × 4 ครั้ง = ฿100 / คน / ปี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CA6563-3E16-46CF-886D-07A0B3EAE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722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rPr>
              <a:t>งบสิทธิ = จำนวนคน × ต้นทุนต่อคนต่อปี × สัดส่วนใช้จริง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C841692-34F5-48C5-B07D-5963C3808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57950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rPr>
              <a:t>11</a:t>
            </a:r>
          </a:p>
        </p:txBody>
      </p:sp>
    </p:spTree>
    <p:extLst>
      <p:ext uri="{BB962C8B-B14F-4D97-AF65-F5344CB8AC3E}">
        <p14:creationId xmlns:p14="http://schemas.microsoft.com/office/powerpoint/2010/main" val="146805914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2828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69B1DB-AB0F-40C6-A5EA-49FFD8AFB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4325"/>
            <a:ext cx="571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CRM - WIN THE GAME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C532CC4-D2B4-4C50-BD36-E63A1A88F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81075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4050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04 ตั้งระดับ</a:t>
            </a:r>
            <a:r>
              <a: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: สมาชิกและระบบ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3E85DD-6496-4A58-98D6-DD78E99B42BF}"/>
              </a:ext>
            </a:extLst>
          </p:cNvPr>
          <p:cNvGraphicFramePr/>
          <p:nvPr/>
        </p:nvGraphicFramePr>
        <p:xfrm>
          <a:off xmlns:a="http://schemas.openxmlformats.org/drawingml/2006/main" x="571500" y="1981200"/>
          <a:ext xmlns:a="http://schemas.openxmlformats.org/drawingml/2006/main" cx="11049000" cy="37338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6191250"/>
                <a:gridCol w="4857750"/>
              </a:tblGrid>
              <a:tr h="622300">
                <a:tc>
                  <a:txBody>
                    <a:bodyPr lIns="123825" tIns="123825" rIns="123825" bIns="123825"/>
                    <a:lstStyle/>
                    <a:p>
                      <a:r>
                        <a:rPr sz="2025" b="1">
                          <a:solidFill>
                            <a:srgbClr val="06C755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ช่องในเว็บ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025" b="1">
                          <a:solidFill>
                            <a:srgbClr val="06C755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ค่าปัจจุบันของร้าน Café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</a:tr>
              <a:tr h="622300">
                <a:tc>
                  <a:txBody>
                    <a:bodyPr lIns="123825" tIns="123825" rIns="123825" bIns="123825"/>
                    <a:lstStyle/>
                    <a:p>
                      <a:r>
                        <a:rPr sz="202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สมาชิกทั้งหมด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02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1,000 คน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</a:tr>
              <a:tr h="622300">
                <a:tc>
                  <a:txBody>
                    <a:bodyPr lIns="123825" tIns="123825" rIns="123825" bIns="123825"/>
                    <a:lstStyle/>
                    <a:p>
                      <a:r>
                        <a:rPr sz="202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Member / Plus / VIP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02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750 / 200 / 50 คน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</a:tr>
              <a:tr h="622300">
                <a:tc>
                  <a:txBody>
                    <a:bodyPr lIns="123825" tIns="123825" rIns="123825" bIns="123825"/>
                    <a:lstStyle/>
                    <a:p>
                      <a:r>
                        <a:rPr sz="202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ระบบและทีม / ปี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02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฿12,000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</a:tr>
              <a:tr h="622300">
                <a:tc>
                  <a:txBody>
                    <a:bodyPr lIns="123825" tIns="123825" rIns="123825" bIns="123825"/>
                    <a:lstStyle/>
                    <a:p>
                      <a:r>
                        <a:rPr sz="202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รองรับสมาชิกที่เพิ่ม / คน / ปี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02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฿10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</a:tr>
              <a:tr h="622300">
                <a:tc>
                  <a:txBody>
                    <a:bodyPr lIns="123825" tIns="123825" rIns="123825" bIns="123825"/>
                    <a:lstStyle/>
                    <a:p>
                      <a:r>
                        <a:rPr sz="202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ถ้าสมาชิกโต 10 เท่า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202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10,000 คน  ระบบรวม ฿102,000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7DCBF1-4345-4172-B810-8654B272D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722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rPr>
              <a:t>ระบบเมื่อโต = ฿12,000 + สมาชิกที่เพิ่ม 9,000 คน × ฿10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9C68E6-D100-4EE1-A78E-1D91233292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57950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rPr>
              <a:t>12</a:t>
            </a:r>
          </a:p>
        </p:txBody>
      </p:sp>
    </p:spTree>
    <p:extLst>
      <p:ext uri="{BB962C8B-B14F-4D97-AF65-F5344CB8AC3E}">
        <p14:creationId xmlns:p14="http://schemas.microsoft.com/office/powerpoint/2010/main" val="160490193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2828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611F33E-0609-49A9-A0BA-65BEB35DB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4325"/>
            <a:ext cx="571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CRM - WIN THE GAME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D7B74EF-8F2A-4A6D-A435-4843546BB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81075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3525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35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05 เทียบความคุ้ม</a:t>
            </a:r>
            <a:r>
              <a:rPr sz="3525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: ค่าปัจจุบันกับ VIP 40%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9F13CA-7FD2-48C8-83CD-EABD47F4538B}"/>
              </a:ext>
            </a:extLst>
          </p:cNvPr>
          <p:cNvGraphicFramePr/>
          <p:nvPr/>
        </p:nvGraphicFramePr>
        <p:xfrm>
          <a:off xmlns:a="http://schemas.openxmlformats.org/drawingml/2006/main" x="571500" y="1981200"/>
          <a:ext xmlns:a="http://schemas.openxmlformats.org/drawingml/2006/main" cx="11049000" cy="34480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191000"/>
                <a:gridCol w="3429000"/>
                <a:gridCol w="3429000"/>
              </a:tblGrid>
              <a:tr h="574675">
                <a:tc>
                  <a:txBody>
                    <a:bodyPr lIns="123825" tIns="123825" rIns="123825" bIns="123825"/>
                    <a:lstStyle/>
                    <a:p>
                      <a:r>
                        <a:rPr sz="1950" b="1">
                          <a:solidFill>
                            <a:srgbClr val="06C755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ตัวชี้วัด / ปี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950" b="1">
                          <a:solidFill>
                            <a:srgbClr val="06C755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ค่าปัจจุบัน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950" b="1">
                          <a:solidFill>
                            <a:srgbClr val="06C755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VIP 40%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</a:tr>
              <a:tr h="574675"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Member / Plus / VIP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750 / 200 / 50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400 / 200 / 400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</a:tr>
              <a:tr h="574675"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ต้นทุนแต้ม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฿63,000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฿63,000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</a:tr>
              <a:tr h="574675"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สิทธิ / ระบบ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฿9,000 / ฿12,000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฿30,000 / ฿12,000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</a:tr>
              <a:tr h="574675"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รวม CRM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฿84,000 (2.8%)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฿105,000 (3.5%)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</a:tr>
              <a:tr h="574675"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เงินส่วนเกินตามเป้า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฿216,000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950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฿195,000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3D0A7A-FE58-4B79-B476-9AB0CE3AE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524500"/>
            <a:ext cx="11049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7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VIP 40% เกินเพดาน 3% แม้เงินส่วนเกินยังบวก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1D39E5-539E-4A65-A833-AB0D173E4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829300"/>
            <a:ext cx="11049000" cy="295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7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725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กรณีเทียบต้นทุน: คง 30 บิล/คน/ปี  เกณฑ์เดิมต้องเฉลี่ยอย่างน้อย 30.4 บิล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B449661-78F6-43B4-B6CD-991BA632F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722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575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575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575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rPr>
              <a:t>40% คือสัดส่วนคนที่เป็น VIP  อัตราใช้สิทธิยังคง 60%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60DCCF-B270-406D-BE53-FE08D8263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57950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rPr>
              <a:t>13</a:t>
            </a:r>
          </a:p>
        </p:txBody>
      </p:sp>
    </p:spTree>
    <p:extLst>
      <p:ext uri="{BB962C8B-B14F-4D97-AF65-F5344CB8AC3E}">
        <p14:creationId xmlns:p14="http://schemas.microsoft.com/office/powerpoint/2010/main" val="193777048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2828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085C5C-B03B-467A-A128-AEC497DCA1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4325"/>
            <a:ext cx="571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CRM - WIN THE GAME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C5384E-5AAA-489F-A598-009B1F3CC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81075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3525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3525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35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05 เทียบความคุ้ม</a:t>
            </a:r>
            <a:r>
              <a:rPr sz="3525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: VIP 40% และโต 10 เท่า</a:t>
            </a:r>
          </a:p>
        </p:txBody>
      </p:sp>
      <p:graphicFrame>
        <p:nvGraphicFrame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4E39A21-3D74-484C-AD68-F4CF0F38ACF3}"/>
              </a:ext>
            </a:extLst>
          </p:cNvPr>
          <p:cNvGraphicFramePr/>
          <p:nvPr/>
        </p:nvGraphicFramePr>
        <p:xfrm>
          <a:off xmlns:a="http://schemas.openxmlformats.org/drawingml/2006/main" x="571500" y="1981200"/>
          <a:ext xmlns:a="http://schemas.openxmlformats.org/drawingml/2006/main" cx="11049000" cy="38671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000500"/>
                <a:gridCol w="3238500"/>
                <a:gridCol w="3810000"/>
              </a:tblGrid>
              <a:tr h="552450">
                <a:tc>
                  <a:txBody>
                    <a:bodyPr lIns="123825" tIns="123825" rIns="123825" bIns="123825"/>
                    <a:lstStyle/>
                    <a:p>
                      <a:r>
                        <a:rPr sz="1875" b="1">
                          <a:solidFill>
                            <a:srgbClr val="06C755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ตัวชี้วัด / ปี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875" b="1">
                          <a:solidFill>
                            <a:srgbClr val="06C755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VIP 40%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875" b="1">
                          <a:solidFill>
                            <a:srgbClr val="06C755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VIP 40% + โต 10 เท่า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</a:tr>
              <a:tr h="552450">
                <a:tc>
                  <a:txBody>
                    <a:bodyPr lIns="123825" tIns="123825" rIns="123825" bIns="123825"/>
                    <a:lstStyle/>
                    <a:p>
                      <a:r>
                        <a:rPr sz="187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Member / Plus / VIP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87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400 / 200 / 400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87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4,000 / 2,000 / 4,000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</a:tr>
              <a:tr h="552450">
                <a:tc>
                  <a:txBody>
                    <a:bodyPr lIns="123825" tIns="123825" rIns="123825" bIns="123825"/>
                    <a:lstStyle/>
                    <a:p>
                      <a:r>
                        <a:rPr sz="187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ต้นทุนแต้ม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87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฿63,000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87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฿630,000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</a:tr>
              <a:tr h="552450">
                <a:tc>
                  <a:txBody>
                    <a:bodyPr lIns="123825" tIns="123825" rIns="123825" bIns="123825"/>
                    <a:lstStyle/>
                    <a:p>
                      <a:r>
                        <a:rPr sz="187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ต้นทุนสิทธิ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87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฿30,000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87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฿300,000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</a:tr>
              <a:tr h="552450">
                <a:tc>
                  <a:txBody>
                    <a:bodyPr lIns="123825" tIns="123825" rIns="123825" bIns="123825"/>
                    <a:lstStyle/>
                    <a:p>
                      <a:r>
                        <a:rPr sz="187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ระบบและทีม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87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฿12,000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87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฿102,000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</a:tr>
              <a:tr h="552450">
                <a:tc>
                  <a:txBody>
                    <a:bodyPr lIns="123825" tIns="123825" rIns="123825" bIns="123825"/>
                    <a:lstStyle/>
                    <a:p>
                      <a:r>
                        <a:rPr sz="187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รวม CRM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87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฿105,000 (3.5%)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87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฿1,032,000 (3.44%)</a:t>
                      </a:r>
                    </a:p>
                  </a:txBody>
                  <a:tcPr marL="91440" marR="91440" marT="45720" marB="45720" anchor="ctr">
                    <a:solidFill>
                      <a:srgbClr val="303030"/>
                    </a:solidFill>
                  </a:tcPr>
                </a:tc>
              </a:tr>
              <a:tr h="552450">
                <a:tc>
                  <a:txBody>
                    <a:bodyPr lIns="123825" tIns="123825" rIns="123825" bIns="123825"/>
                    <a:lstStyle/>
                    <a:p>
                      <a:r>
                        <a:rPr sz="187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เงินส่วนเกินตามเป้า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87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฿195,000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  <a:tc>
                  <a:txBody>
                    <a:bodyPr lIns="123825" tIns="123825" rIns="123825" bIns="123825"/>
                    <a:lstStyle/>
                    <a:p>
                      <a:r>
                        <a:rPr sz="1875" b="0">
                          <a:solidFill>
                            <a:srgbClr val="FFFFFF"/>
                          </a:solidFill>
                          <a:latin typeface="LINE Seed Sans TH"/>
                          <a:ea typeface="LINE Seed Sans TH"/>
                          <a:cs typeface="LINE Seed Sans TH"/>
                        </a:rPr>
                        <a:t>฿1,968,000</a:t>
                      </a:r>
                    </a:p>
                  </a:txBody>
                  <a:tcPr marL="91440" marR="91440" marT="45720" marB="45720" anchor="ctr">
                    <a:solidFill>
                      <a:srgbClr val="282828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CDC4AD-94D3-415B-A8E1-F07AA6F4E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722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rPr>
              <a:t>ทั้งสองกรณีเกินงบ 3%  โต 10 เท่าเป็นสมมติฐาน และต้องทบทวนเกณฑ์ระดับ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C1459F-4910-4A6D-AA67-BD36879EEF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57950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rPr>
              <a:t>14</a:t>
            </a:r>
          </a:p>
        </p:txBody>
      </p:sp>
    </p:spTree>
    <p:extLst>
      <p:ext uri="{BB962C8B-B14F-4D97-AF65-F5344CB8AC3E}">
        <p14:creationId xmlns:p14="http://schemas.microsoft.com/office/powerpoint/2010/main" val="1174523091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28282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287D01-FF22-41E6-9F82-8D5D249602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4325"/>
            <a:ext cx="5715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725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CRM - WIN THE GAME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2CF272F-4A3F-4CC6-94C3-4589A86D3D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81075"/>
            <a:ext cx="11049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4050" b="1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งานทดลองจาก 5 เมนู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EAE31CE-5656-4145-956D-4E050FFE5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114550"/>
            <a:ext cx="1104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400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400" b="1">
                <a:solidFill>
                  <a:srgbClr val="06C755"/>
                </a:solidFill>
                <a:latin typeface="LINE Seed Sans TH"/>
                <a:ea typeface="LINE Seed Sans TH"/>
                <a:cs typeface="LINE Seed Sans TH"/>
              </a:rPr>
              <a:t>01 ตั้งงบจากกำไรที่ร้านเหลือจริง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DFC9E4-2F91-4BD9-8C39-51C6DC7DF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19400"/>
            <a:ext cx="1104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4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02–03 เลือกอัตราแต้มและรางวัลที่ลูกค้าเข้าใจ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452C510-42BD-49B1-9B55-54EB3BC7C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524250"/>
            <a:ext cx="1104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4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04 กำหนดเกณฑ์ สิทธิ จำนวนสมาชิก และระบบ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B6FF4E-BCDB-4CBB-B4E7-137DBCAE6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29100"/>
            <a:ext cx="1104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4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05 เทียบเงินส่วนเกินกับเพดานงบของร้าน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6D488A-65D5-41FF-A4D2-7A3CDD9B5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33950"/>
            <a:ext cx="1104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24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24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2400" b="0">
                <a:solidFill>
                  <a:srgbClr val="FFFFFF"/>
                </a:solidFill>
                <a:latin typeface="LINE Seed Sans TH"/>
                <a:ea typeface="LINE Seed Sans TH"/>
                <a:cs typeface="LINE Seed Sans TH"/>
              </a:rPr>
              <a:t>ทดลองกับสมาชิกกลุ่มเล็ก แล้ววัดบิลที่เกิดเพิ่ม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C22FC2-C5B0-426A-9862-5D0D27E53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172200"/>
            <a:ext cx="10858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800" b="0">
                <a:solidFill>
                  <a:srgbClr val="C4C4C4"/>
                </a:solidFill>
                <a:latin typeface="LINE Seed Sans TH"/>
                <a:ea typeface="LINE Seed Sans TH"/>
                <a:cs typeface="LINE Seed Sans TH"/>
              </a:rPr>
              <a:t>แบบฝึก: เลือกปรับ 1 ค่า อธิบายผลต่อลูกค้าและต้นทุนร้าน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73B0D1-D3DD-4650-ABDD-3C63BE760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0" y="6457950"/>
            <a:ext cx="3810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0" tIns="0" rIns="0" bIns="0" anchor="t"/>
          <a:lstStyle xmlns:a="http://schemas.openxmlformats.org/drawingml/2006/main">
            <a:def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defPPr>
          </a:lstStyle>
          <a:p xmlns:a="http://schemas.openxmlformats.org/drawingml/2006/main">
            <a:pPr>
              <a:def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defRPr>
            </a:pPr>
            <a:r>
              <a:rPr sz="1275" b="0">
                <a:solidFill>
                  <a:srgbClr val="9B9B9B"/>
                </a:solidFill>
                <a:latin typeface="LINE Seed Sans TH"/>
                <a:ea typeface="LINE Seed Sans TH"/>
                <a:cs typeface="LINE Seed Sans TH"/>
              </a:rPr>
              <a:t>15</a:t>
            </a:r>
          </a:p>
        </p:txBody>
      </p:sp>
    </p:spTree>
    <p:extLst>
      <p:ext uri="{BB962C8B-B14F-4D97-AF65-F5344CB8AC3E}">
        <p14:creationId xmlns:p14="http://schemas.microsoft.com/office/powerpoint/2010/main" val="64461315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2026-10-09T05:41:33.2490000Z</dcterms:created>
  <dcterms:modified xsi:type="dcterms:W3CDTF">2026-10-09T05:41:33.2490000Z</dcterms:modified>
</coreProperties>
</file>